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8" r:id="rId5"/>
    <p:sldId id="279" r:id="rId6"/>
    <p:sldId id="280" r:id="rId7"/>
    <p:sldId id="287" r:id="rId8"/>
    <p:sldId id="284" r:id="rId9"/>
    <p:sldId id="281" r:id="rId10"/>
    <p:sldId id="276" r:id="rId11"/>
    <p:sldId id="275" r:id="rId12"/>
    <p:sldId id="277" r:id="rId13"/>
    <p:sldId id="285" r:id="rId14"/>
    <p:sldId id="288" r:id="rId15"/>
    <p:sldId id="289" r:id="rId16"/>
    <p:sldId id="283" r:id="rId17"/>
    <p:sldId id="286" r:id="rId18"/>
    <p:sldId id="282" r:id="rId19"/>
    <p:sldId id="310" r:id="rId20"/>
    <p:sldId id="273"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5" d="100"/>
          <a:sy n="85" d="100"/>
        </p:scale>
        <p:origin x="4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6F1F8-C5BA-4689-A6D7-E57C81BB87F1}" type="datetimeFigureOut">
              <a:rPr lang="nb-NO" smtClean="0"/>
              <a:t>25.05.2024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 Å IDENTIFISERE OG REKRUTTERE TIL FULLVERDIG FORELDREVEILEDNING.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a:t>
            </a:fld>
            <a:endParaRPr lang="nb-NO" dirty="0"/>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viktig at man har tenkt ut noen eksempler.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hvis man legger inn kommunens tilbud.</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Gå igjennom oppgaven fra forrige gang</a:t>
            </a:r>
          </a:p>
        </p:txBody>
      </p:sp>
      <p:sp>
        <p:nvSpPr>
          <p:cNvPr id="4" name="Plassholder for lysbildenummer 3"/>
          <p:cNvSpPr>
            <a:spLocks noGrp="1"/>
          </p:cNvSpPr>
          <p:nvPr>
            <p:ph type="sldNum" sz="quarter" idx="5"/>
          </p:nvPr>
        </p:nvSpPr>
        <p:spPr/>
        <p:txBody>
          <a:bodyPr/>
          <a:lstStyle/>
          <a:p>
            <a:fld id="{E379D02B-5931-4225-89C3-A3FC1BB0BF96}" type="slidenum">
              <a:rPr lang="nb-NO" smtClean="0"/>
              <a:t>3</a:t>
            </a:fld>
            <a:endParaRPr lang="nb-NO" dirty="0"/>
          </a:p>
        </p:txBody>
      </p:sp>
    </p:spTree>
    <p:extLst>
      <p:ext uri="{BB962C8B-B14F-4D97-AF65-F5344CB8AC3E}">
        <p14:creationId xmlns:p14="http://schemas.microsoft.com/office/powerpoint/2010/main" val="394070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ønsker vi at dere legger til noe som passer til tema fra det foreldreveiledningsprogrammet du er sertifisert i. For eksempel kan du </a:t>
            </a:r>
            <a:r>
              <a:rPr lang="nb-NO"/>
              <a:t>bruke </a:t>
            </a:r>
            <a:r>
              <a:rPr lang="en-GB" noProof="0" dirty="0"/>
              <a:t>ICDP</a:t>
            </a:r>
            <a:r>
              <a:rPr lang="nb-NO" dirty="0"/>
              <a:t>-Huset om dere bruker ICDP i din kommune. Bruker du DUÅ kan du for eksempel bruke Foreldrepyramiden. </a:t>
            </a:r>
          </a:p>
          <a:p>
            <a:endParaRPr lang="nb-NO" dirty="0"/>
          </a:p>
          <a:p>
            <a:r>
              <a:rPr lang="nb-NO" dirty="0"/>
              <a:t>Bruk dette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4</a:t>
            </a:fld>
            <a:endParaRPr lang="nb-NO" dirty="0"/>
          </a:p>
        </p:txBody>
      </p:sp>
    </p:spTree>
    <p:extLst>
      <p:ext uri="{BB962C8B-B14F-4D97-AF65-F5344CB8AC3E}">
        <p14:creationId xmlns:p14="http://schemas.microsoft.com/office/powerpoint/2010/main" val="3484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5</a:t>
            </a:fld>
            <a:endParaRPr lang="nb-NO" dirty="0"/>
          </a:p>
        </p:txBody>
      </p:sp>
    </p:spTree>
    <p:extLst>
      <p:ext uri="{BB962C8B-B14F-4D97-AF65-F5344CB8AC3E}">
        <p14:creationId xmlns:p14="http://schemas.microsoft.com/office/powerpoint/2010/main" val="29704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endParaRPr lang="nb-NO" dirty="0"/>
          </a:p>
          <a:p>
            <a:r>
              <a:rPr lang="nb-NO" dirty="0"/>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6</a:t>
            </a:fld>
            <a:endParaRPr lang="nb-NO" dirty="0"/>
          </a:p>
        </p:txBody>
      </p:sp>
    </p:spTree>
    <p:extLst>
      <p:ext uri="{BB962C8B-B14F-4D97-AF65-F5344CB8AC3E}">
        <p14:creationId xmlns:p14="http://schemas.microsoft.com/office/powerpoint/2010/main" val="113911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spcBef>
                <a:spcPts val="1000"/>
              </a:spcBef>
              <a:buFont typeface="Symbol,Sans-Serif"/>
              <a:buChar char=""/>
            </a:pPr>
            <a:endParaRPr lang="nb-NO" sz="1200" dirty="0">
              <a:latin typeface="Arial"/>
              <a:cs typeface="Arial"/>
            </a:endParaRPr>
          </a:p>
          <a:p>
            <a:pPr marL="0" indent="0">
              <a:spcBef>
                <a:spcPts val="1000"/>
              </a:spcBef>
              <a:buFont typeface="Symbol,Sans-Serif"/>
              <a:buNone/>
            </a:pPr>
            <a:r>
              <a:rPr lang="nb-NO" sz="1200" dirty="0">
                <a:latin typeface="Arial"/>
                <a:cs typeface="Arial"/>
              </a:rPr>
              <a:t>På denne sliden er det vikt å få frem noe som støtter til foreldres selvivaretakelse, stressmestring og selvhjelp i krevende livssituasjoner.</a:t>
            </a:r>
          </a:p>
          <a:p>
            <a:pPr marL="0" indent="0">
              <a:spcBef>
                <a:spcPts val="1000"/>
              </a:spcBef>
              <a:buFont typeface="Symbol,Sans-Serif"/>
              <a:buNone/>
            </a:pPr>
            <a:endParaRPr lang="nb-NO" sz="1200" dirty="0">
              <a:latin typeface="Arial"/>
              <a:cs typeface="Arial"/>
            </a:endParaRPr>
          </a:p>
          <a:p>
            <a:pPr marL="0" indent="0">
              <a:spcBef>
                <a:spcPts val="1000"/>
              </a:spcBef>
              <a:buFont typeface="Symbol,Sans-Serif"/>
              <a:buNone/>
            </a:pPr>
            <a:r>
              <a:rPr lang="nb-NO" sz="1200" dirty="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a:spcBef>
                <a:spcPts val="1000"/>
              </a:spcBef>
              <a:buFont typeface="Symbol,Sans-Serif"/>
              <a:buChar char=""/>
            </a:pPr>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8</a:t>
            </a:fld>
            <a:endParaRPr lang="nb-NO" dirty="0"/>
          </a:p>
        </p:txBody>
      </p:sp>
    </p:spTree>
    <p:extLst>
      <p:ext uri="{BB962C8B-B14F-4D97-AF65-F5344CB8AC3E}">
        <p14:creationId xmlns:p14="http://schemas.microsoft.com/office/powerpoint/2010/main" val="3142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Nå</a:t>
            </a:r>
            <a:r>
              <a:rPr lang="en-US">
                <a:cs typeface="Calibri"/>
              </a:rPr>
              <a:t> </a:t>
            </a:r>
            <a:r>
              <a:rPr lang="en-US" err="1">
                <a:cs typeface="Calibri"/>
              </a:rPr>
              <a:t>begynner</a:t>
            </a:r>
            <a:r>
              <a:rPr lang="en-US">
                <a:cs typeface="Calibri"/>
              </a:rPr>
              <a:t> </a:t>
            </a:r>
            <a:r>
              <a:rPr lang="en-US" err="1">
                <a:cs typeface="Calibri"/>
              </a:rPr>
              <a:t>snart</a:t>
            </a:r>
            <a:r>
              <a:rPr lang="en-US">
                <a:cs typeface="Calibri"/>
              </a:rPr>
              <a:t> </a:t>
            </a:r>
            <a:r>
              <a:rPr lang="en-US" err="1">
                <a:cs typeface="Calibri"/>
              </a:rPr>
              <a:t>hverdagen</a:t>
            </a:r>
            <a:r>
              <a:rPr lang="en-US">
                <a:cs typeface="Calibri"/>
              </a:rPr>
              <a:t> </a:t>
            </a:r>
            <a:r>
              <a:rPr lang="en-US" err="1">
                <a:cs typeface="Calibri"/>
              </a:rPr>
              <a:t>på</a:t>
            </a:r>
            <a:r>
              <a:rPr lang="en-US">
                <a:cs typeface="Calibri"/>
              </a:rPr>
              <a:t> </a:t>
            </a:r>
            <a:r>
              <a:rPr lang="en-US" err="1">
                <a:cs typeface="Calibri"/>
              </a:rPr>
              <a:t>egen</a:t>
            </a:r>
            <a:r>
              <a:rPr lang="en-US">
                <a:cs typeface="Calibri"/>
              </a:rPr>
              <a:t> </a:t>
            </a:r>
            <a:r>
              <a:rPr lang="en-US" err="1">
                <a:cs typeface="Calibri"/>
              </a:rPr>
              <a:t>hånd</a:t>
            </a:r>
            <a:r>
              <a:rPr lang="en-US">
                <a:cs typeface="Calibri"/>
              </a:rPr>
              <a:t> I Norge, </a:t>
            </a:r>
            <a:r>
              <a:rPr lang="en-US" err="1">
                <a:cs typeface="Calibri"/>
              </a:rPr>
              <a:t>uansett</a:t>
            </a:r>
            <a:r>
              <a:rPr lang="en-US">
                <a:cs typeface="Calibri"/>
              </a:rPr>
              <a:t> </a:t>
            </a:r>
            <a:r>
              <a:rPr lang="en-US" err="1">
                <a:cs typeface="Calibri"/>
              </a:rPr>
              <a:t>hvor</a:t>
            </a:r>
            <a:r>
              <a:rPr lang="en-US">
                <a:cs typeface="Calibri"/>
              </a:rPr>
              <a:t> lang </a:t>
            </a:r>
            <a:r>
              <a:rPr lang="en-US" err="1">
                <a:cs typeface="Calibri"/>
              </a:rPr>
              <a:t>tid</a:t>
            </a:r>
            <a:r>
              <a:rPr lang="en-US">
                <a:cs typeface="Calibri"/>
              </a:rPr>
              <a:t> du og </a:t>
            </a:r>
            <a:r>
              <a:rPr lang="en-US" err="1">
                <a:cs typeface="Calibri"/>
              </a:rPr>
              <a:t>familien</a:t>
            </a:r>
            <a:r>
              <a:rPr lang="en-US">
                <a:cs typeface="Calibri"/>
              </a:rPr>
              <a:t> </a:t>
            </a:r>
            <a:r>
              <a:rPr lang="en-US" err="1">
                <a:cs typeface="Calibri"/>
              </a:rPr>
              <a:t>kommer</a:t>
            </a:r>
            <a:r>
              <a:rPr lang="en-US">
                <a:cs typeface="Calibri"/>
              </a:rPr>
              <a:t> </a:t>
            </a:r>
            <a:r>
              <a:rPr lang="en-US" err="1">
                <a:cs typeface="Calibri"/>
              </a:rPr>
              <a:t>til</a:t>
            </a:r>
            <a:r>
              <a:rPr lang="en-US">
                <a:cs typeface="Calibri"/>
              </a:rPr>
              <a:t> å </a:t>
            </a:r>
            <a:r>
              <a:rPr lang="en-US" err="1">
                <a:cs typeface="Calibri"/>
              </a:rPr>
              <a:t>oppholde</a:t>
            </a:r>
            <a:r>
              <a:rPr lang="en-US">
                <a:cs typeface="Calibri"/>
              </a:rPr>
              <a:t> </a:t>
            </a:r>
            <a:r>
              <a:rPr lang="en-US" err="1">
                <a:cs typeface="Calibri"/>
              </a:rPr>
              <a:t>dere</a:t>
            </a:r>
            <a:r>
              <a:rPr lang="en-US">
                <a:cs typeface="Calibri"/>
              </a:rPr>
              <a:t> her </a:t>
            </a:r>
            <a:r>
              <a:rPr lang="en-US" err="1">
                <a:cs typeface="Calibri"/>
              </a:rPr>
              <a:t>så</a:t>
            </a:r>
            <a:r>
              <a:rPr lang="en-US">
                <a:cs typeface="Calibri"/>
              </a:rPr>
              <a:t> </a:t>
            </a:r>
            <a:r>
              <a:rPr lang="en-US" err="1">
                <a:cs typeface="Calibri"/>
              </a:rPr>
              <a:t>vil</a:t>
            </a:r>
            <a:r>
              <a:rPr lang="en-US">
                <a:cs typeface="Calibri"/>
              </a:rPr>
              <a:t> vi </a:t>
            </a:r>
            <a:r>
              <a:rPr lang="en-US" err="1">
                <a:cs typeface="Calibri"/>
              </a:rPr>
              <a:t>støtte</a:t>
            </a:r>
            <a:r>
              <a:rPr lang="en-US">
                <a:cs typeface="Calibri"/>
              </a:rPr>
              <a:t> deg I å </a:t>
            </a:r>
            <a:r>
              <a:rPr lang="en-US" err="1">
                <a:cs typeface="Calibri"/>
              </a:rPr>
              <a:t>være</a:t>
            </a:r>
            <a:r>
              <a:rPr lang="en-US">
                <a:cs typeface="Calibri"/>
              </a:rPr>
              <a:t> </a:t>
            </a:r>
            <a:r>
              <a:rPr lang="en-US" err="1">
                <a:cs typeface="Calibri"/>
              </a:rPr>
              <a:t>en</a:t>
            </a:r>
            <a:r>
              <a:rPr lang="en-US">
                <a:cs typeface="Calibri"/>
              </a:rPr>
              <a:t> god </a:t>
            </a:r>
            <a:r>
              <a:rPr lang="en-US" err="1">
                <a:cs typeface="Calibri"/>
              </a:rPr>
              <a:t>forelder</a:t>
            </a:r>
            <a:r>
              <a:rPr lang="en-US">
                <a:cs typeface="Calibri"/>
              </a:rPr>
              <a:t> for </a:t>
            </a:r>
            <a:r>
              <a:rPr lang="en-US" err="1">
                <a:cs typeface="Calibri"/>
              </a:rPr>
              <a:t>barnet</a:t>
            </a:r>
            <a:r>
              <a:rPr lang="en-US">
                <a:cs typeface="Calibri"/>
              </a:rPr>
              <a:t> </a:t>
            </a:r>
            <a:r>
              <a:rPr lang="en-US" err="1">
                <a:cs typeface="Calibri"/>
              </a:rPr>
              <a:t>ditt</a:t>
            </a:r>
            <a:r>
              <a:rPr lang="en-US">
                <a:cs typeface="Calibri"/>
              </a:rPr>
              <a:t>. </a:t>
            </a:r>
            <a:r>
              <a:rPr lang="en-US" err="1">
                <a:cs typeface="Calibri"/>
              </a:rPr>
              <a:t>Foreldre</a:t>
            </a:r>
            <a:r>
              <a:rPr lang="en-US">
                <a:cs typeface="Calibri"/>
              </a:rPr>
              <a:t> er </a:t>
            </a:r>
            <a:r>
              <a:rPr lang="en-US" err="1">
                <a:cs typeface="Calibri"/>
              </a:rPr>
              <a:t>viktigere</a:t>
            </a:r>
            <a:r>
              <a:rPr lang="en-US">
                <a:cs typeface="Calibri"/>
              </a:rPr>
              <a:t> </a:t>
            </a:r>
            <a:r>
              <a:rPr lang="en-US" err="1">
                <a:cs typeface="Calibri"/>
              </a:rPr>
              <a:t>enn</a:t>
            </a:r>
            <a:r>
              <a:rPr lang="en-US">
                <a:cs typeface="Calibri"/>
              </a:rPr>
              <a:t> alt </a:t>
            </a:r>
            <a:r>
              <a:rPr lang="en-US" err="1">
                <a:cs typeface="Calibri"/>
              </a:rPr>
              <a:t>annet</a:t>
            </a:r>
            <a:r>
              <a:rPr lang="en-US">
                <a:cs typeface="Calibri"/>
              </a:rPr>
              <a:t> for barns </a:t>
            </a:r>
            <a:r>
              <a:rPr lang="en-US" err="1">
                <a:cs typeface="Calibri"/>
              </a:rPr>
              <a:t>utvikling</a:t>
            </a:r>
            <a:r>
              <a:rPr lang="en-US">
                <a:cs typeface="Calibri"/>
              </a:rPr>
              <a:t>.</a:t>
            </a:r>
          </a:p>
          <a:p>
            <a:endParaRPr lang="en-US">
              <a:cs typeface="Calibri"/>
            </a:endParaRPr>
          </a:p>
          <a:p>
            <a:r>
              <a:rPr lang="en-US">
                <a:cs typeface="Calibri"/>
              </a:rPr>
              <a:t>Å ha </a:t>
            </a:r>
            <a:r>
              <a:rPr lang="en-US" err="1">
                <a:cs typeface="Calibri"/>
              </a:rPr>
              <a:t>sosial</a:t>
            </a:r>
            <a:r>
              <a:rPr lang="en-US">
                <a:cs typeface="Calibri"/>
              </a:rPr>
              <a:t> </a:t>
            </a:r>
            <a:r>
              <a:rPr lang="en-US" err="1">
                <a:cs typeface="Calibri"/>
              </a:rPr>
              <a:t>støtte</a:t>
            </a:r>
            <a:r>
              <a:rPr lang="en-US">
                <a:cs typeface="Calibri"/>
              </a:rPr>
              <a:t> </a:t>
            </a:r>
            <a:r>
              <a:rPr lang="en-US" err="1">
                <a:cs typeface="Calibri"/>
              </a:rPr>
              <a:t>som</a:t>
            </a:r>
            <a:r>
              <a:rPr lang="en-US">
                <a:cs typeface="Calibri"/>
              </a:rPr>
              <a:t> </a:t>
            </a:r>
            <a:r>
              <a:rPr lang="en-US" err="1">
                <a:cs typeface="Calibri"/>
              </a:rPr>
              <a:t>foreldre</a:t>
            </a:r>
            <a:r>
              <a:rPr lang="en-US">
                <a:cs typeface="Calibri"/>
              </a:rPr>
              <a:t> – et </a:t>
            </a:r>
            <a:r>
              <a:rPr lang="en-US" err="1">
                <a:cs typeface="Calibri"/>
              </a:rPr>
              <a:t>universelt</a:t>
            </a:r>
            <a:r>
              <a:rPr lang="en-US">
                <a:cs typeface="Calibri"/>
              </a:rPr>
              <a:t> </a:t>
            </a:r>
            <a:r>
              <a:rPr lang="en-US" err="1">
                <a:cs typeface="Calibri"/>
              </a:rPr>
              <a:t>behov</a:t>
            </a:r>
            <a:r>
              <a:rPr lang="en-US">
                <a:cs typeface="Calibri"/>
              </a:rPr>
              <a:t>. Vi </a:t>
            </a:r>
            <a:r>
              <a:rPr lang="en-US" err="1">
                <a:cs typeface="Calibri"/>
              </a:rPr>
              <a:t>trenger</a:t>
            </a:r>
            <a:r>
              <a:rPr lang="en-US">
                <a:cs typeface="Calibri"/>
              </a:rPr>
              <a:t> å </a:t>
            </a:r>
            <a:r>
              <a:rPr lang="en-US" err="1">
                <a:cs typeface="Calibri"/>
              </a:rPr>
              <a:t>kunne</a:t>
            </a:r>
            <a:r>
              <a:rPr lang="en-US">
                <a:cs typeface="Calibri"/>
              </a:rPr>
              <a:t> </a:t>
            </a:r>
            <a:r>
              <a:rPr lang="en-US" err="1">
                <a:cs typeface="Calibri"/>
              </a:rPr>
              <a:t>drøfte</a:t>
            </a:r>
            <a:r>
              <a:rPr lang="en-US">
                <a:cs typeface="Calibri"/>
              </a:rPr>
              <a:t> </a:t>
            </a:r>
            <a:r>
              <a:rPr lang="en-US" err="1">
                <a:cs typeface="Calibri"/>
              </a:rPr>
              <a:t>ulike</a:t>
            </a:r>
            <a:r>
              <a:rPr lang="en-US">
                <a:cs typeface="Calibri"/>
              </a:rPr>
              <a:t> </a:t>
            </a:r>
            <a:r>
              <a:rPr lang="en-US" err="1">
                <a:cs typeface="Calibri"/>
              </a:rPr>
              <a:t>problemstillinger</a:t>
            </a:r>
            <a:r>
              <a:rPr lang="en-US">
                <a:cs typeface="Calibri"/>
              </a:rPr>
              <a:t> </a:t>
            </a:r>
            <a:r>
              <a:rPr lang="en-US" err="1">
                <a:cs typeface="Calibri"/>
              </a:rPr>
              <a:t>knyttet</a:t>
            </a:r>
            <a:r>
              <a:rPr lang="en-US">
                <a:cs typeface="Calibri"/>
              </a:rPr>
              <a:t> </a:t>
            </a:r>
            <a:r>
              <a:rPr lang="en-US" err="1">
                <a:cs typeface="Calibri"/>
              </a:rPr>
              <a:t>til</a:t>
            </a:r>
            <a:r>
              <a:rPr lang="en-US">
                <a:cs typeface="Calibri"/>
              </a:rPr>
              <a:t> barn </a:t>
            </a:r>
          </a:p>
          <a:p>
            <a:endParaRPr lang="en-US">
              <a:cs typeface="Calibri"/>
            </a:endParaRPr>
          </a:p>
        </p:txBody>
      </p:sp>
      <p:sp>
        <p:nvSpPr>
          <p:cNvPr id="4" name="Slide Number Placeholder 3"/>
          <p:cNvSpPr>
            <a:spLocks noGrp="1"/>
          </p:cNvSpPr>
          <p:nvPr>
            <p:ph type="sldNum" sz="quarter" idx="5"/>
          </p:nvPr>
        </p:nvSpPr>
        <p:spPr/>
        <p:txBody>
          <a:bodyPr/>
          <a:lstStyle/>
          <a:p>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Eksempel på punkt en kan være en helsearbeider, et familiemedlem eller en venn man stoler på. </a:t>
            </a:r>
          </a:p>
          <a:p>
            <a:pPr marL="171450" indent="-171450">
              <a:buFont typeface="Arial" panose="020B0604020202020204" pitchFamily="34" charset="0"/>
              <a:buChar char="•"/>
            </a:pPr>
            <a:r>
              <a:rPr lang="nb-NO"/>
              <a:t>Eksempel på </a:t>
            </a:r>
            <a:r>
              <a:rPr lang="nb-NO" err="1"/>
              <a:t>punkty</a:t>
            </a:r>
            <a:r>
              <a:rPr lang="nb-NO"/>
              <a:t> 2 er </a:t>
            </a:r>
            <a:r>
              <a:rPr lang="en-US" sz="1200" err="1">
                <a:effectLst/>
              </a:rPr>
              <a:t>aktiviteter</a:t>
            </a:r>
            <a:r>
              <a:rPr lang="en-US" sz="1200">
                <a:effectLst/>
              </a:rPr>
              <a:t> </a:t>
            </a:r>
            <a:r>
              <a:rPr lang="en-US" sz="1200" err="1">
                <a:effectLst/>
              </a:rPr>
              <a:t>som</a:t>
            </a:r>
            <a:r>
              <a:rPr lang="en-US" sz="1200">
                <a:effectLst/>
              </a:rPr>
              <a:t> holder dem </a:t>
            </a:r>
            <a:r>
              <a:rPr lang="en-US" sz="1200" err="1">
                <a:effectLst/>
              </a:rPr>
              <a:t>aktive</a:t>
            </a:r>
            <a:r>
              <a:rPr lang="en-US" sz="1200">
                <a:effectLst/>
              </a:rPr>
              <a:t>, </a:t>
            </a:r>
            <a:r>
              <a:rPr lang="en-US" sz="1200" err="1">
                <a:effectLst/>
              </a:rPr>
              <a:t>som</a:t>
            </a:r>
            <a:r>
              <a:rPr lang="en-US" sz="1200">
                <a:effectLst/>
              </a:rPr>
              <a:t> å lese, </a:t>
            </a:r>
            <a:r>
              <a:rPr lang="en-US" sz="1200" err="1">
                <a:effectLst/>
              </a:rPr>
              <a:t>tegne</a:t>
            </a:r>
            <a:r>
              <a:rPr lang="en-US" sz="1200">
                <a:effectLst/>
              </a:rPr>
              <a:t>, </a:t>
            </a:r>
            <a:r>
              <a:rPr lang="en-US" sz="1200" err="1">
                <a:effectLst/>
              </a:rPr>
              <a:t>skrive</a:t>
            </a:r>
            <a:r>
              <a:rPr lang="en-US" sz="1200">
                <a:effectLst/>
              </a:rPr>
              <a:t> sanger, danse.</a:t>
            </a:r>
          </a:p>
          <a:p>
            <a:pPr marL="171450" indent="-171450">
              <a:buFont typeface="Arial" panose="020B0604020202020204" pitchFamily="34" charset="0"/>
              <a:buChar char="•"/>
            </a:pPr>
            <a:endParaRPr lang="en-US" sz="1200">
              <a:effectLst/>
            </a:endParaRPr>
          </a:p>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br>
              <a:rPr lang="en-US" sz="1200">
                <a:effectLst/>
              </a:rPr>
            </a:b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0EE96-E361-CA25-9725-796003D7957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EA46E9E-0721-FB83-0126-AF6F2EE57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207905C-F975-DE81-D079-DDCA5A159F3E}"/>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BE842DF5-AD65-DC0E-4AE8-8D2505CEEB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61C9723-BB3A-2E46-0437-3F5B171B8FA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FE11D5-DA5C-1731-4F8D-2482BC37E0D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41DBD07-D249-5FF0-173B-5BD4D831F65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170F80-437A-CB56-DCD0-12CBED569F49}"/>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5EC10540-F4F6-7A55-4750-114F4829A1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7147279-6E2F-74A0-9788-3F066CFEA26F}"/>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DC0CD0E-B637-4C14-EFDA-44D6E2933A0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E0E3469-BF60-3E92-D250-60E335DA914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42EAA1E-6167-B098-B3F0-CBD64F9D2EB7}"/>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540DDD20-621E-39A2-D1A0-D2640DA7AA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EE5E4C-1901-4F95-49AB-35AEF0347F13}"/>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185B7-F908-FB13-456A-96BAC045AA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5EBC57-275C-968A-BED2-5844858DDDD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12A1BA-B774-7893-D623-2164591F2FAD}"/>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3454AC9B-F900-9C87-9576-0DDB1488A10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C0F26DB-EF68-4D21-57A1-33C65FAE28D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CC79-042C-F4E7-9813-49D31F46024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9C401EA-18A2-A03D-01F5-3ED45BA603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018B034-5F4F-B61E-634B-7DBDF90AEAA7}"/>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6CC2589B-834B-E1A7-68D9-27B86932550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FE8A5B-5AE3-7D9D-D0A7-2B6EE40E96CE}"/>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2787D-8CA1-4ACE-95ED-777EC2E963A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752A998-0123-D578-8FB2-25A34FFB7BB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03B7766-17C9-3AE8-77A3-51DE2146936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C3D7763-36F5-D37F-F19B-00692C9A12F2}"/>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6" name="Plassholder for bunntekst 5">
            <a:extLst>
              <a:ext uri="{FF2B5EF4-FFF2-40B4-BE49-F238E27FC236}">
                <a16:creationId xmlns:a16="http://schemas.microsoft.com/office/drawing/2014/main" id="{71157BD2-29C0-38F1-94FF-66D1241284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CE56989-668B-48A0-67E6-66BD2101BE7B}"/>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5C2AC-EBDC-0B68-18D8-01C47A277E9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8D20AAB-7447-5670-A9F3-75207E614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3D6BD54-33E1-AC1B-04B1-A52F531410F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FE7DD18-5EE6-1536-9357-10D26D32C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261A450-E90D-0E14-1506-C4D47C407FC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3C60ED3-97E7-224B-7A63-714EC4445AF3}"/>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8" name="Plassholder for bunntekst 7">
            <a:extLst>
              <a:ext uri="{FF2B5EF4-FFF2-40B4-BE49-F238E27FC236}">
                <a16:creationId xmlns:a16="http://schemas.microsoft.com/office/drawing/2014/main" id="{6E84818D-71C1-CC18-8449-721D76041B3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4981684-DF16-9B79-B655-0B4764B8541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0698C-906E-2146-99C9-9251DFE4818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EEE1EA9-3F9C-76ED-2A99-FD976BA0CF8B}"/>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4" name="Plassholder for bunntekst 3">
            <a:extLst>
              <a:ext uri="{FF2B5EF4-FFF2-40B4-BE49-F238E27FC236}">
                <a16:creationId xmlns:a16="http://schemas.microsoft.com/office/drawing/2014/main" id="{A9560657-F429-792B-A654-F4AA8B949C1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0D572C-8744-D74F-858B-E57184136669}"/>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90F394-AC2B-77A4-E3FB-1115F92A0C93}"/>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3" name="Plassholder for bunntekst 2">
            <a:extLst>
              <a:ext uri="{FF2B5EF4-FFF2-40B4-BE49-F238E27FC236}">
                <a16:creationId xmlns:a16="http://schemas.microsoft.com/office/drawing/2014/main" id="{F26991CC-483D-E52B-261F-0CCD1D1D01D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B49444F-B606-6AE6-D381-AEAC584C2F44}"/>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A5967-9C47-8BF4-1F3C-367C70F239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E2DF13E-AD57-B21C-4BC0-5D2A7F442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B0762D9-A463-9A8C-3656-02339EAA0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0979E13-C6C3-012B-69D0-127A65AAAB1E}"/>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6" name="Plassholder for bunntekst 5">
            <a:extLst>
              <a:ext uri="{FF2B5EF4-FFF2-40B4-BE49-F238E27FC236}">
                <a16:creationId xmlns:a16="http://schemas.microsoft.com/office/drawing/2014/main" id="{A6967CE3-5A11-D34F-B1B6-651239CEA7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1216730-B13C-14FF-BAD5-11BA1C353BB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48D7A-F403-7AF4-D38D-AB6C4621440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3CA2D75-F813-E1D7-5DF5-FE0446A96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7FAFC28-8382-4028-1419-31261B407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48403B6-01CC-29D2-6D3B-1453D778627C}"/>
              </a:ext>
            </a:extLst>
          </p:cNvPr>
          <p:cNvSpPr>
            <a:spLocks noGrp="1"/>
          </p:cNvSpPr>
          <p:nvPr>
            <p:ph type="dt" sz="half" idx="10"/>
          </p:nvPr>
        </p:nvSpPr>
        <p:spPr/>
        <p:txBody>
          <a:bodyPr/>
          <a:lstStyle/>
          <a:p>
            <a:fld id="{380A795C-BA6B-4BC9-AF6F-736CEE5A869E}" type="datetimeFigureOut">
              <a:rPr lang="nb-NO" smtClean="0"/>
              <a:t>25.05.2024</a:t>
            </a:fld>
            <a:endParaRPr lang="nb-NO"/>
          </a:p>
        </p:txBody>
      </p:sp>
      <p:sp>
        <p:nvSpPr>
          <p:cNvPr id="6" name="Plassholder for bunntekst 5">
            <a:extLst>
              <a:ext uri="{FF2B5EF4-FFF2-40B4-BE49-F238E27FC236}">
                <a16:creationId xmlns:a16="http://schemas.microsoft.com/office/drawing/2014/main" id="{151A1F33-7629-4DF2-2E9C-40EF929271E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29FE6E8-3264-25F5-5643-ACDDFF507605}"/>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0A795C-BA6B-4BC9-AF6F-736CEE5A869E}" type="datetimeFigureOut">
              <a:rPr lang="nb-NO" smtClean="0"/>
              <a:t>25.05.2024</a:t>
            </a:fld>
            <a:endParaRPr lang="nb-NO"/>
          </a:p>
        </p:txBody>
      </p:sp>
      <p:sp>
        <p:nvSpPr>
          <p:cNvPr id="5" name="Plassholder for bunntekst 4">
            <a:extLst>
              <a:ext uri="{FF2B5EF4-FFF2-40B4-BE49-F238E27FC236}">
                <a16:creationId xmlns:a16="http://schemas.microsoft.com/office/drawing/2014/main"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flexid.no/krysskulturelle-liv/krysskulturelt-foreldreskap" TargetMode="External"/><Relationship Id="rId3" Type="http://schemas.openxmlformats.org/officeDocument/2006/relationships/hyperlink" Target="https://flyktning.net/" TargetMode="External"/><Relationship Id="rId7" Type="http://schemas.openxmlformats.org/officeDocument/2006/relationships/hyperlink" Target="https://rettentil.no/fra-bekymring-til-hjelp/a-leve-med-krysskultur" TargetMode="External"/><Relationship Id="rId2" Type="http://schemas.openxmlformats.org/officeDocument/2006/relationships/hyperlink" Target="https://flyktning.net/ressurs/guide-og-app-for-flyktningforeldre-og-e-laeringskurs-for-hjelperne" TargetMode="External"/><Relationship Id="rId1" Type="http://schemas.openxmlformats.org/officeDocument/2006/relationships/slideLayout" Target="../slideLayouts/slideLayout2.xml"/><Relationship Id="rId6" Type="http://schemas.openxmlformats.org/officeDocument/2006/relationships/hyperlink" Target="https://www.youtube.com/watch?v=-krzA9PbDj0&amp;t=4s" TargetMode="External"/><Relationship Id="rId5" Type="http://schemas.openxmlformats.org/officeDocument/2006/relationships/hyperlink" Target="https://www.nkvts.no/flyktning/vanlige-reaksjoner/" TargetMode="External"/><Relationship Id="rId10"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4" Type="http://schemas.openxmlformats.org/officeDocument/2006/relationships/hyperlink" Target="https://flyktning.net/oppfolging/forebygging/foreldreveiledning" TargetMode="External"/><Relationship Id="rId9" Type="http://schemas.openxmlformats.org/officeDocument/2006/relationships/hyperlink" Target="https://www.udir.no/tall-og-forskning/finn-forskning/rapporter/kurspilot-for-ungdom-med-flerkulturell-oppveks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35" name="Group 3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dirty="0">
                <a:solidFill>
                  <a:schemeClr val="tx2"/>
                </a:solidFill>
                <a:latin typeface="+mj-lt"/>
                <a:ea typeface="+mj-ea"/>
                <a:cs typeface="+mj-cs"/>
              </a:rPr>
              <a:t>Meeting 4</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dirty="0">
                <a:solidFill>
                  <a:schemeClr val="tx2"/>
                </a:solidFill>
              </a:rPr>
              <a:t>Presentation </a:t>
            </a:r>
            <a:r>
              <a:rPr lang="en-US" sz="1800">
                <a:solidFill>
                  <a:schemeClr val="tx2"/>
                </a:solidFill>
              </a:rPr>
              <a:t>to parents.</a:t>
            </a:r>
            <a:endParaRPr lang="en-US" sz="1800" dirty="0">
              <a:solidFill>
                <a:schemeClr val="tx2"/>
              </a:solidFill>
            </a:endParaRPr>
          </a:p>
          <a:p>
            <a:pPr marL="457200" indent="-228600" algn="l">
              <a:buFont typeface="Arial" panose="020B0604020202020204" pitchFamily="34" charset="0"/>
              <a:buChar char="•"/>
            </a:pPr>
            <a:r>
              <a:rPr lang="en-US" sz="1800" dirty="0">
                <a:solidFill>
                  <a:schemeClr val="tx2"/>
                </a:solidFill>
              </a:rPr>
              <a:t>Coaching guide for teachers/advisers (</a:t>
            </a:r>
            <a:r>
              <a:rPr lang="en-US" sz="1800">
                <a:solidFill>
                  <a:schemeClr val="tx2"/>
                </a:solidFill>
              </a:rPr>
              <a:t>in the notes </a:t>
            </a:r>
            <a:r>
              <a:rPr lang="en-US" sz="1800" dirty="0">
                <a:solidFill>
                  <a:schemeClr val="tx2"/>
                </a:solidFill>
              </a:rPr>
              <a:t>field </a:t>
            </a:r>
            <a:r>
              <a:rPr lang="en-US" sz="1800">
                <a:solidFill>
                  <a:schemeClr val="tx2"/>
                </a:solidFill>
              </a:rPr>
              <a:t>below).</a:t>
            </a:r>
            <a:endParaRPr lang="en-US" sz="1800" dirty="0">
              <a:solidFill>
                <a:schemeClr val="tx2"/>
              </a:solidFill>
            </a:endParaRPr>
          </a:p>
          <a:p>
            <a:pPr marL="457200" indent="-228600" algn="l">
              <a:buFont typeface="Arial" panose="020B0604020202020204" pitchFamily="34" charset="0"/>
              <a:buChar char="•"/>
            </a:pPr>
            <a:r>
              <a:rPr lang="en-US" sz="1800">
                <a:solidFill>
                  <a:schemeClr val="tx2"/>
                </a:solidFill>
              </a:rPr>
              <a:t>Homework. </a:t>
            </a:r>
            <a:endParaRPr lang="en-US" sz="1800" dirty="0">
              <a:solidFill>
                <a:schemeClr val="tx2"/>
              </a:solidFill>
            </a:endParaRPr>
          </a:p>
          <a:p>
            <a:pPr marL="457200" indent="-228600" algn="l">
              <a:buFont typeface="Arial" panose="020B0604020202020204" pitchFamily="34" charset="0"/>
              <a:buChar char="•"/>
            </a:pPr>
            <a:r>
              <a:rPr lang="en-US" sz="1800" dirty="0">
                <a:solidFill>
                  <a:schemeClr val="tx2"/>
                </a:solidFill>
              </a:rPr>
              <a:t>Resources for parents with </a:t>
            </a:r>
            <a:r>
              <a:rPr lang="en-US" sz="1800">
                <a:solidFill>
                  <a:schemeClr val="tx2"/>
                </a:solidFill>
              </a:rPr>
              <a:t>further information.</a:t>
            </a:r>
            <a:endParaRPr lang="en-US" sz="1800" dirty="0">
              <a:solidFill>
                <a:schemeClr val="tx2"/>
              </a:solidFill>
            </a:endParaRPr>
          </a:p>
        </p:txBody>
      </p:sp>
    </p:spTree>
    <p:extLst>
      <p:ext uri="{BB962C8B-B14F-4D97-AF65-F5344CB8AC3E}">
        <p14:creationId xmlns:p14="http://schemas.microsoft.com/office/powerpoint/2010/main" val="341722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9E21A96-0200-62CD-CEDC-C718F6E050AE}"/>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4600"/>
              <a:t>Taking care of yourself as a parent</a:t>
            </a: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E252C25-2610-DD74-D8E9-5B8661CC324F}"/>
              </a:ext>
            </a:extLst>
          </p:cNvPr>
          <p:cNvSpPr>
            <a:spLocks noGrp="1"/>
          </p:cNvSpPr>
          <p:nvPr>
            <p:ph sz="half" idx="1"/>
          </p:nvPr>
        </p:nvSpPr>
        <p:spPr>
          <a:xfrm>
            <a:off x="640080" y="2872899"/>
            <a:ext cx="4243589" cy="3320668"/>
          </a:xfrm>
        </p:spPr>
        <p:txBody>
          <a:bodyPr vert="horz" lIns="91440" tIns="45720" rIns="91440" bIns="45720" rtlCol="0">
            <a:noAutofit/>
          </a:bodyPr>
          <a:lstStyle/>
          <a:p>
            <a:pPr>
              <a:lnSpc>
                <a:spcPts val="1800"/>
              </a:lnSpc>
            </a:pPr>
            <a:r>
              <a:rPr lang="en-US" sz="1800"/>
              <a:t>Children need parents who take themselves and their own health seriously.</a:t>
            </a:r>
          </a:p>
          <a:p>
            <a:pPr>
              <a:lnSpc>
                <a:spcPts val="1800"/>
              </a:lnSpc>
            </a:pPr>
            <a:r>
              <a:rPr lang="en-US" sz="1800"/>
              <a:t>It is important to focus on your own welfare.</a:t>
            </a:r>
          </a:p>
          <a:p>
            <a:pPr>
              <a:lnSpc>
                <a:spcPts val="1800"/>
              </a:lnSpc>
            </a:pPr>
            <a:r>
              <a:rPr lang="en-US" sz="1800"/>
              <a:t>It is important to focus on your own health.</a:t>
            </a:r>
          </a:p>
          <a:p>
            <a:pPr>
              <a:lnSpc>
                <a:spcPts val="1800"/>
              </a:lnSpc>
            </a:pPr>
            <a:r>
              <a:rPr lang="en-US" sz="1800"/>
              <a:t>It is important to spend time on your relationship as a couple.</a:t>
            </a:r>
          </a:p>
          <a:p>
            <a:pPr>
              <a:lnSpc>
                <a:spcPts val="1800"/>
              </a:lnSpc>
            </a:pPr>
            <a:r>
              <a:rPr lang="en-US" sz="1800"/>
              <a:t>It is important to be able to relax with a good conscience.</a:t>
            </a:r>
          </a:p>
          <a:p>
            <a:pPr>
              <a:lnSpc>
                <a:spcPts val="1800"/>
              </a:lnSpc>
            </a:pPr>
            <a:r>
              <a:rPr lang="en-US" sz="1800"/>
              <a:t>Nobody is perfect!</a:t>
            </a:r>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000"/>
              <a:t>Some tips for taking care of yourself</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effectLst/>
              </a:rPr>
              <a:t>Speak to someone for support.</a:t>
            </a:r>
            <a:endParaRPr lang="en-US" sz="2200"/>
          </a:p>
          <a:p>
            <a:r>
              <a:rPr lang="en-US" sz="2200">
                <a:effectLst/>
              </a:rPr>
              <a:t>Engage in activities.</a:t>
            </a:r>
            <a:endParaRPr lang="en-US" sz="2200"/>
          </a:p>
          <a:p>
            <a:r>
              <a:rPr lang="en-US" sz="2200">
                <a:effectLst/>
              </a:rPr>
              <a:t> </a:t>
            </a:r>
            <a:r>
              <a:rPr lang="en-US" sz="2200"/>
              <a:t>T</a:t>
            </a:r>
            <a:r>
              <a:rPr lang="en-US" sz="2200">
                <a:effectLst/>
              </a:rPr>
              <a:t>ry to follow a routine/schedule.</a:t>
            </a:r>
            <a:endParaRPr lang="en-US" sz="2200"/>
          </a:p>
          <a:p>
            <a:r>
              <a:rPr lang="en-US" sz="2200">
                <a:effectLst/>
              </a:rPr>
              <a:t>Keep a diary.</a:t>
            </a:r>
            <a:endParaRPr lang="en-US" sz="2200"/>
          </a:p>
          <a:p>
            <a:r>
              <a:rPr lang="en-US" sz="2200"/>
              <a:t>Take part in religious or spiritual exercises and activities.</a:t>
            </a:r>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000"/>
              <a:t>Some tips for taking care of yourself</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900">
                <a:effectLst/>
              </a:rPr>
              <a:t>Apply calming strategies, for example breathing exercises and training/movement.</a:t>
            </a:r>
            <a:endParaRPr lang="en-US" sz="1900"/>
          </a:p>
          <a:p>
            <a:r>
              <a:rPr lang="en-US" sz="1900">
                <a:effectLst/>
              </a:rPr>
              <a:t>Use coping strategies that you feel have worked previously.</a:t>
            </a:r>
            <a:endParaRPr lang="en-US" sz="1900"/>
          </a:p>
          <a:p>
            <a:r>
              <a:rPr lang="en-US" sz="1900">
                <a:effectLst/>
              </a:rPr>
              <a:t>Tell yourself that it is natural to be upset or angry.</a:t>
            </a:r>
            <a:endParaRPr lang="en-US" sz="1900"/>
          </a:p>
          <a:p>
            <a:r>
              <a:rPr lang="en-US" sz="1900">
                <a:effectLst/>
              </a:rPr>
              <a:t>Dwell on pleasant memories about those you have lost.</a:t>
            </a:r>
            <a:endParaRPr lang="en-US" sz="190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FC1CE3A-E08C-EF27-A459-AE1FB3F9116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Joint reflection</a:t>
            </a:r>
          </a:p>
        </p:txBody>
      </p:sp>
      <p:sp>
        <p:nvSpPr>
          <p:cNvPr id="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B6F954A-B98B-A1F0-F5CE-D1D7ADD0E77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What do I need in my everyday life to do well as a parent?</a:t>
            </a:r>
          </a:p>
          <a:p>
            <a:r>
              <a:rPr lang="en-US" sz="2200"/>
              <a:t>What do I need in the way of support?</a:t>
            </a:r>
          </a:p>
          <a:p>
            <a:r>
              <a:rPr lang="en-US" sz="2200"/>
              <a:t>How can I take care of myself the best way possible?</a:t>
            </a:r>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D57EE63-F5AC-26DE-78DD-7334A44A1AF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Summary - reflection</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D98DF69-7A36-D503-F28E-A4A040B79E4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How has it been to take part in this course?</a:t>
            </a:r>
          </a:p>
          <a:p>
            <a:r>
              <a:rPr lang="en-US" sz="2200"/>
              <a:t>Did you learn anything new?</a:t>
            </a:r>
          </a:p>
          <a:p>
            <a:r>
              <a:rPr lang="en-US" sz="2200"/>
              <a:t>Is there anything that you feel you need that we have not discussed here?</a:t>
            </a:r>
          </a:p>
          <a:p>
            <a:r>
              <a:rPr lang="en-US" sz="2200"/>
              <a:t>Do you feel you have the need to be part of a parental guidance group?</a:t>
            </a:r>
          </a:p>
          <a:p>
            <a:endParaRPr lang="en-US" sz="2200"/>
          </a:p>
        </p:txBody>
      </p:sp>
      <p:pic>
        <p:nvPicPr>
          <p:cNvPr id="10" name="Plassholder for innhold 9" descr="Et bilde som inneholder klær, sko, jeans, person&#10;&#10;Automatisk generert beskrivelse">
            <a:extLst>
              <a:ext uri="{FF2B5EF4-FFF2-40B4-BE49-F238E27FC236}">
                <a16:creationId xmlns:a16="http://schemas.microsoft.com/office/drawing/2014/main"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1CC3608-5F42-96C7-2DCF-2AFB074B41D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Where can I seek help?</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5EA5DB4-DE88-D34E-F071-AE4D1DEAB6B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Municipal initiatives offering parental guidance.</a:t>
            </a:r>
            <a:endParaRPr lang="en-US" sz="2200" dirty="0"/>
          </a:p>
          <a:p>
            <a:r>
              <a:rPr lang="en-US" sz="2200"/>
              <a:t>A doctor for a referral to a psychologist or other services to talk about things that you find difficult.</a:t>
            </a:r>
            <a:endParaRPr lang="en-US" sz="2200" dirty="0"/>
          </a:p>
          <a:p>
            <a:r>
              <a:rPr lang="en-US" sz="2200"/>
              <a:t>Family welfare office.</a:t>
            </a:r>
            <a:endParaRPr lang="en-US" sz="2200" dirty="0"/>
          </a:p>
          <a:p>
            <a:r>
              <a:rPr lang="en-US" sz="2200"/>
              <a:t>Municipal services.</a:t>
            </a:r>
            <a:endParaRPr lang="en-US" sz="2200" dirty="0"/>
          </a:p>
          <a:p>
            <a:endParaRPr lang="en-US" sz="2200" dirty="0"/>
          </a:p>
        </p:txBody>
      </p:sp>
      <p:pic>
        <p:nvPicPr>
          <p:cNvPr id="5" name="Plassholder for innhold 4">
            <a:extLst>
              <a:ext uri="{FF2B5EF4-FFF2-40B4-BE49-F238E27FC236}">
                <a16:creationId xmlns:a16="http://schemas.microsoft.com/office/drawing/2014/main"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a:t>Useful links and addresses</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Littsint.no</a:t>
            </a:r>
          </a:p>
          <a:p>
            <a:r>
              <a:rPr lang="nb-NO" i="1" dirty="0">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a:xfrm>
            <a:off x="640080" y="1243013"/>
            <a:ext cx="3855720" cy="4371974"/>
          </a:xfrm>
        </p:spPr>
        <p:txBody>
          <a:bodyPr>
            <a:normAutofit/>
          </a:bodyPr>
          <a:lstStyle/>
          <a:p>
            <a:r>
              <a:rPr lang="nb-NO" sz="3600">
                <a:solidFill>
                  <a:schemeClr val="tx2"/>
                </a:solidFill>
              </a:rPr>
              <a:t>Resources for Meeting 4:</a:t>
            </a: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Psykoedukasjon om vanlige reaksjoner på stress, endring, migrasjon og flukt hos barn og voksne:</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2"/>
              </a:rPr>
              <a:t>Guide og app til flyktn</a:t>
            </a: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hlinkClick r:id="rId2"/>
              </a:rPr>
              <a:t>ingeforeldre</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hlinkClick r:id="rId3"/>
              </a:rPr>
              <a:t>Flyktning.net</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 informasjonen til ansatte som jobber med flyktninger. </a:t>
            </a: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Her finnes en egen temaside om </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hlinkClick r:id="rId4"/>
              </a:rPr>
              <a:t>foreldreveiledning</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 psykososial oppfølging, traumereaksjoner etc. </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5"/>
              </a:rPr>
              <a:t>Vanlige reaksjoner på krig og flukt (NKVTS)</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Barnets behov og tilpasning av omsorg til barnets behov i en ny kulturell kontekst: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n-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n-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6"/>
              </a:rPr>
              <a:t>Temahefte og film: krysskulturel</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6"/>
              </a:rPr>
              <a:t>le barn og un</a:t>
            </a:r>
            <a:r>
              <a:rPr kumimoji="0" lang="nn-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6"/>
              </a:rPr>
              <a:t>ge</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n-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Bufetat</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7"/>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7"/>
              </a:rPr>
              <a:t>Å leve med krysskultur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(RVTS)</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8"/>
              </a:rPr>
              <a:t>Krysskulturelt foreldreskap</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Flexid</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9"/>
              </a:rPr>
              <a:t>Krysskulturelle unge og samarbeid mellom skole og hjem</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Udir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Positiv utvikling av det følelsesmessige forholdet mellom omsorgsgiver og barnet: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10"/>
              </a:rPr>
              <a:t>Foreldrehverdag – trygge råd til deg med barn</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Bufdir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p:txBody>
      </p:sp>
    </p:spTree>
    <p:extLst>
      <p:ext uri="{BB962C8B-B14F-4D97-AF65-F5344CB8AC3E}">
        <p14:creationId xmlns:p14="http://schemas.microsoft.com/office/powerpoint/2010/main" val="145791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lassholder for innhold 4" descr="Et bilde som inneholder klær, sko, person, anime&#10;&#10;Automatisk generert beskrivelse">
            <a:extLst>
              <a:ext uri="{FF2B5EF4-FFF2-40B4-BE49-F238E27FC236}">
                <a16:creationId xmlns:a16="http://schemas.microsoft.com/office/drawing/2014/main" id="{69057CA5-460B-17D4-3003-A75CE47D44B2}"/>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C65E680-9110-FB54-F37A-E647B9B24A2F}"/>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Today’s agenda</a:t>
            </a:r>
          </a:p>
        </p:txBody>
      </p:sp>
      <p:sp>
        <p:nvSpPr>
          <p:cNvPr id="3" name="Plassholder for innhold 2">
            <a:extLst>
              <a:ext uri="{FF2B5EF4-FFF2-40B4-BE49-F238E27FC236}">
                <a16:creationId xmlns:a16="http://schemas.microsoft.com/office/drawing/2014/main" id="{67891C5C-8CEA-9F8F-CBB1-0FC5498B63E6}"/>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a:t>Homework. </a:t>
            </a:r>
            <a:endParaRPr lang="en-US" sz="2000" dirty="0"/>
          </a:p>
          <a:p>
            <a:r>
              <a:rPr lang="en-US" sz="2000" dirty="0"/>
              <a:t>A good, </a:t>
            </a:r>
            <a:r>
              <a:rPr lang="en-US" sz="2000"/>
              <a:t>stimulating interaction.</a:t>
            </a:r>
            <a:endParaRPr lang="en-US" sz="2000" dirty="0"/>
          </a:p>
          <a:p>
            <a:r>
              <a:rPr lang="en-US" sz="2000"/>
              <a:t>Setting boundaries.</a:t>
            </a:r>
            <a:endParaRPr lang="en-US" sz="2000" dirty="0"/>
          </a:p>
          <a:p>
            <a:r>
              <a:rPr lang="en-US" sz="2000"/>
              <a:t>Self-care.</a:t>
            </a:r>
            <a:endParaRPr lang="en-US" sz="2000" dirty="0"/>
          </a:p>
          <a:p>
            <a:endParaRPr lang="en-US" sz="2000" dirty="0"/>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3D42C09-6567-143E-1F1B-8340B7C8FA2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dirty="0"/>
              <a:t>Homework from last time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lassholder for innhold 3">
            <a:extLst>
              <a:ext uri="{FF2B5EF4-FFF2-40B4-BE49-F238E27FC236}">
                <a16:creationId xmlns:a16="http://schemas.microsoft.com/office/drawing/2014/main" id="{B3743834-5B7F-68B6-8300-CA07B7378012}"/>
              </a:ext>
            </a:extLst>
          </p:cNvPr>
          <p:cNvSpPr>
            <a:spLocks noGrp="1"/>
          </p:cNvSpPr>
          <p:nvPr>
            <p:ph sz="half" idx="2"/>
          </p:nvPr>
        </p:nvSpPr>
        <p:spPr>
          <a:xfrm>
            <a:off x="640080" y="2872899"/>
            <a:ext cx="4243589" cy="3320668"/>
          </a:xfrm>
        </p:spPr>
        <p:txBody>
          <a:bodyPr vert="horz" lIns="91440" tIns="45720" rIns="91440" bIns="45720" rtlCol="0">
            <a:normAutofit/>
          </a:bodyPr>
          <a:lstStyle/>
          <a:p>
            <a:endParaRPr lang="en-US" sz="2200" dirty="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AA4ACDA3-BF8A-BA02-51DE-A18B4CFE4F1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A good, stimulating interaction</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D42A74D0-839E-3257-5A27-E2422D429B8F}"/>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endParaRPr lang="en-US" sz="2200" dirty="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FBB52E63-6C35-B7C9-C687-4BE791AA8D6D}"/>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kern="1200" dirty="0">
                <a:solidFill>
                  <a:schemeClr val="tx1"/>
                </a:solidFill>
                <a:latin typeface="+mj-lt"/>
                <a:ea typeface="+mj-ea"/>
                <a:cs typeface="+mj-cs"/>
              </a:rPr>
              <a:t>Setting boundaries</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05CD1C9C-0819-6091-281E-E0ABEC84776D}"/>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dirty="0"/>
              <a:t>Children do not always agree with the boundaries you set.</a:t>
            </a:r>
          </a:p>
          <a:p>
            <a:r>
              <a:rPr lang="en-US" sz="2200" dirty="0"/>
              <a:t>Many may get the impression that in Norway, you are not allowed to say “No”, or impose limits on your children.</a:t>
            </a:r>
          </a:p>
          <a:p>
            <a:r>
              <a:rPr lang="en-US" sz="2200" dirty="0"/>
              <a:t>This is not the case!</a:t>
            </a:r>
          </a:p>
          <a:p>
            <a:r>
              <a:rPr lang="en-US" sz="2200" dirty="0"/>
              <a:t>Children need clear and rational boundaries!</a:t>
            </a:r>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3CCC2CEE-D759-3B95-6C30-002D97FD4D44}"/>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kern="1200" dirty="0">
                <a:solidFill>
                  <a:schemeClr val="tx1"/>
                </a:solidFill>
                <a:latin typeface="+mj-lt"/>
                <a:ea typeface="+mj-ea"/>
                <a:cs typeface="+mj-cs"/>
              </a:rPr>
              <a:t>Setting boundaries</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D55D178F-A3C5-C217-DB52-3E5C34C5ADF3}"/>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dirty="0"/>
              <a:t>Set boundaries that the child understands. Explain why they are not allowed to do certain things.</a:t>
            </a:r>
          </a:p>
          <a:p>
            <a:r>
              <a:rPr lang="en-US" sz="2200" dirty="0"/>
              <a:t>Allow the child to express their disagreement.</a:t>
            </a:r>
          </a:p>
          <a:p>
            <a:r>
              <a:rPr lang="en-US" sz="2200" dirty="0"/>
              <a:t>Work on staying calm, and understand the child’s reactions -  even when you disagree with them. It will then be easier for the child to understand </a:t>
            </a:r>
            <a:r>
              <a:rPr lang="en-US" sz="2200" i="1" dirty="0"/>
              <a:t>why</a:t>
            </a:r>
            <a:r>
              <a:rPr lang="en-US" sz="2200" dirty="0"/>
              <a:t> you are saying “No”.</a:t>
            </a:r>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63708E-AADB-B27B-8357-1E9CE2B4D345}"/>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200" kern="1200" dirty="0">
                <a:solidFill>
                  <a:schemeClr val="tx1"/>
                </a:solidFill>
                <a:latin typeface="+mj-lt"/>
                <a:ea typeface="+mj-ea"/>
                <a:cs typeface="+mj-cs"/>
              </a:rPr>
              <a:t>Reflection</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16C56FC-118C-183E-5A3A-2B864C72E54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342900"/>
            <a:endParaRPr lang="en-US" sz="2200" dirty="0"/>
          </a:p>
          <a:p>
            <a:r>
              <a:rPr lang="en-US" sz="2200" dirty="0"/>
              <a:t>How do you set boundaries in your home?</a:t>
            </a:r>
          </a:p>
          <a:p>
            <a:r>
              <a:rPr lang="en-US" sz="2200" dirty="0"/>
              <a:t>Are your methods different to the ones used by your parents when you were small?</a:t>
            </a:r>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id="{8F48FC98-2312-FE9D-FC5E-CCD5FC53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Being a parent</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lassholder for innhold 3">
            <a:extLst>
              <a:ext uri="{FF2B5EF4-FFF2-40B4-BE49-F238E27FC236}">
                <a16:creationId xmlns:a16="http://schemas.microsoft.com/office/drawing/2014/main" id="{7C5B4C62-34B1-D05A-C95B-13C3C6DA995C}"/>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r>
              <a:rPr lang="en-US" sz="2200" dirty="0"/>
              <a:t>Being a parent can be one of the most important and finest things you ever do.</a:t>
            </a:r>
          </a:p>
          <a:p>
            <a:r>
              <a:rPr lang="en-US" sz="2200" dirty="0"/>
              <a:t>However, at certain times it can be difficult and frustrating.</a:t>
            </a:r>
          </a:p>
          <a:p>
            <a:r>
              <a:rPr lang="en-US" sz="2200" dirty="0"/>
              <a:t>When we are stressed or finding things difficult, we may need </a:t>
            </a:r>
            <a:r>
              <a:rPr lang="en-US" sz="2200"/>
              <a:t>to pause </a:t>
            </a:r>
            <a:r>
              <a:rPr lang="en-US" sz="2200" dirty="0"/>
              <a:t>to: 	</a:t>
            </a:r>
            <a:br>
              <a:rPr lang="en-US" sz="2200" dirty="0"/>
            </a:br>
            <a:r>
              <a:rPr lang="en-US" sz="2200" dirty="0"/>
              <a:t>              - Manage our own emotions</a:t>
            </a:r>
          </a:p>
          <a:p>
            <a:pPr marL="0" indent="0">
              <a:buNone/>
            </a:pPr>
            <a:r>
              <a:rPr lang="en-US" sz="2200" dirty="0"/>
              <a:t>	-  Connect to the child</a:t>
            </a:r>
          </a:p>
          <a:p>
            <a:pPr marL="0" indent="0">
              <a:buNone/>
            </a:pPr>
            <a:endParaRPr lang="en-US" sz="2200" dirty="0"/>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495121-2CCA-5549-9631-87DB904B3E07}"/>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dirty="0"/>
              <a:t>Being a parent</a:t>
            </a:r>
          </a:p>
        </p:txBody>
      </p:sp>
      <p:sp>
        <p:nvSpPr>
          <p:cNvPr id="20" name="Rectangle 1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56966-E890-E981-BD29-73AD3ADB1EA6}"/>
              </a:ext>
            </a:extLst>
          </p:cNvPr>
          <p:cNvSpPr>
            <a:spLocks noGrp="1"/>
          </p:cNvSpPr>
          <p:nvPr>
            <p:ph sz="half" idx="1"/>
          </p:nvPr>
        </p:nvSpPr>
        <p:spPr>
          <a:xfrm>
            <a:off x="411479" y="2688336"/>
            <a:ext cx="4498848" cy="3584448"/>
          </a:xfrm>
        </p:spPr>
        <p:txBody>
          <a:bodyPr vert="horz" lIns="91440" tIns="45720" rIns="91440" bIns="45720" rtlCol="0" anchor="t">
            <a:normAutofit/>
          </a:bodyPr>
          <a:lstStyle/>
          <a:p>
            <a:r>
              <a:rPr lang="nb-NO" sz="1800" dirty="0"/>
              <a:t>As </a:t>
            </a:r>
            <a:r>
              <a:rPr lang="nb-NO" sz="1800"/>
              <a:t>a </a:t>
            </a:r>
            <a:r>
              <a:rPr lang="en-GB" sz="1800" dirty="0"/>
              <a:t>parent</a:t>
            </a:r>
            <a:r>
              <a:rPr lang="nb-NO" sz="1800" dirty="0"/>
              <a:t>, you </a:t>
            </a:r>
            <a:r>
              <a:rPr lang="nb-NO" sz="1800" dirty="0" err="1"/>
              <a:t>are</a:t>
            </a:r>
            <a:r>
              <a:rPr lang="nb-NO" sz="1800" dirty="0"/>
              <a:t> </a:t>
            </a:r>
            <a:r>
              <a:rPr lang="nb-NO" sz="1800" dirty="0" err="1"/>
              <a:t>the</a:t>
            </a:r>
            <a:r>
              <a:rPr lang="nb-NO" sz="1800" dirty="0"/>
              <a:t> most </a:t>
            </a:r>
            <a:r>
              <a:rPr lang="nb-NO" sz="1800" dirty="0" err="1"/>
              <a:t>important</a:t>
            </a:r>
            <a:r>
              <a:rPr lang="nb-NO" sz="1800" dirty="0"/>
              <a:t> </a:t>
            </a:r>
            <a:r>
              <a:rPr lang="nb-NO" sz="1800" dirty="0" err="1"/>
              <a:t>thing</a:t>
            </a:r>
            <a:r>
              <a:rPr lang="nb-NO" sz="1800" dirty="0"/>
              <a:t> in </a:t>
            </a:r>
            <a:r>
              <a:rPr lang="nb-NO" sz="1800" dirty="0" err="1"/>
              <a:t>your</a:t>
            </a:r>
            <a:r>
              <a:rPr lang="nb-NO" sz="1800" dirty="0"/>
              <a:t> </a:t>
            </a:r>
            <a:r>
              <a:rPr lang="nb-NO" sz="1800" dirty="0" err="1"/>
              <a:t>child’s</a:t>
            </a:r>
            <a:r>
              <a:rPr lang="nb-NO" sz="1800" dirty="0"/>
              <a:t> </a:t>
            </a:r>
            <a:r>
              <a:rPr lang="nb-NO" sz="1800" dirty="0" err="1"/>
              <a:t>life</a:t>
            </a:r>
            <a:r>
              <a:rPr lang="nb-NO" sz="1800" dirty="0"/>
              <a:t>.</a:t>
            </a:r>
          </a:p>
          <a:p>
            <a:r>
              <a:rPr lang="nb-NO" sz="1800" dirty="0" err="1"/>
              <a:t>Parents</a:t>
            </a:r>
            <a:r>
              <a:rPr lang="nb-NO" sz="1800" dirty="0"/>
              <a:t> </a:t>
            </a:r>
            <a:r>
              <a:rPr lang="nb-NO" sz="1800" dirty="0" err="1"/>
              <a:t>may</a:t>
            </a:r>
            <a:r>
              <a:rPr lang="nb-NO" sz="1800" dirty="0"/>
              <a:t> </a:t>
            </a:r>
            <a:r>
              <a:rPr lang="nb-NO" sz="1800" dirty="0" err="1"/>
              <a:t>need</a:t>
            </a:r>
            <a:r>
              <a:rPr lang="nb-NO" sz="1800" dirty="0"/>
              <a:t> different </a:t>
            </a:r>
            <a:r>
              <a:rPr lang="nb-NO" sz="1800" dirty="0" err="1"/>
              <a:t>things</a:t>
            </a:r>
            <a:r>
              <a:rPr lang="nb-NO" sz="1800" dirty="0"/>
              <a:t>:</a:t>
            </a:r>
          </a:p>
          <a:p>
            <a:pPr lvl="1"/>
            <a:r>
              <a:rPr lang="nb-NO" sz="1800" dirty="0" err="1"/>
              <a:t>Some</a:t>
            </a:r>
            <a:r>
              <a:rPr lang="nb-NO" sz="1800" dirty="0"/>
              <a:t> </a:t>
            </a:r>
            <a:r>
              <a:rPr lang="nb-NO" sz="1800" dirty="0" err="1"/>
              <a:t>require</a:t>
            </a:r>
            <a:r>
              <a:rPr lang="nb-NO" sz="1800" dirty="0"/>
              <a:t> </a:t>
            </a:r>
            <a:r>
              <a:rPr lang="nb-NO" sz="1800" dirty="0" err="1"/>
              <a:t>practical</a:t>
            </a:r>
            <a:r>
              <a:rPr lang="nb-NO" sz="1800" dirty="0"/>
              <a:t> support</a:t>
            </a:r>
          </a:p>
          <a:p>
            <a:pPr lvl="1"/>
            <a:r>
              <a:rPr lang="nb-NO" sz="1800" dirty="0" err="1"/>
              <a:t>Some</a:t>
            </a:r>
            <a:r>
              <a:rPr lang="nb-NO" sz="1800" dirty="0"/>
              <a:t> </a:t>
            </a:r>
            <a:r>
              <a:rPr lang="nb-NO" sz="1800" dirty="0" err="1"/>
              <a:t>need</a:t>
            </a:r>
            <a:r>
              <a:rPr lang="nb-NO" sz="1800" dirty="0"/>
              <a:t> to </a:t>
            </a:r>
            <a:r>
              <a:rPr lang="nb-NO" sz="1800" dirty="0" err="1"/>
              <a:t>find</a:t>
            </a:r>
            <a:r>
              <a:rPr lang="nb-NO" sz="1800" dirty="0"/>
              <a:t> </a:t>
            </a:r>
            <a:r>
              <a:rPr lang="nb-NO" sz="1800" dirty="0" err="1"/>
              <a:t>out</a:t>
            </a:r>
            <a:r>
              <a:rPr lang="nb-NO" sz="1800" dirty="0"/>
              <a:t> </a:t>
            </a:r>
            <a:r>
              <a:rPr lang="nb-NO" sz="1800" dirty="0" err="1"/>
              <a:t>about</a:t>
            </a:r>
            <a:r>
              <a:rPr lang="nb-NO" sz="1800" dirty="0"/>
              <a:t> </a:t>
            </a:r>
            <a:r>
              <a:rPr lang="nb-NO" sz="1800" dirty="0" err="1"/>
              <a:t>things</a:t>
            </a:r>
            <a:r>
              <a:rPr lang="nb-NO" sz="1800" dirty="0"/>
              <a:t> by </a:t>
            </a:r>
            <a:r>
              <a:rPr lang="nb-NO" sz="1800" dirty="0" err="1"/>
              <a:t>themselves</a:t>
            </a:r>
            <a:endParaRPr lang="nb-NO" sz="1800" dirty="0"/>
          </a:p>
          <a:p>
            <a:pPr lvl="1"/>
            <a:r>
              <a:rPr lang="nb-NO" sz="1800" dirty="0" err="1"/>
              <a:t>Some</a:t>
            </a:r>
            <a:r>
              <a:rPr lang="nb-NO" sz="1800" dirty="0"/>
              <a:t> </a:t>
            </a:r>
            <a:r>
              <a:rPr lang="nb-NO" sz="1800" dirty="0" err="1"/>
              <a:t>need</a:t>
            </a:r>
            <a:r>
              <a:rPr lang="nb-NO" sz="1800" dirty="0"/>
              <a:t> to be </a:t>
            </a:r>
            <a:r>
              <a:rPr lang="nb-NO" sz="1800" dirty="0" err="1"/>
              <a:t>able</a:t>
            </a:r>
            <a:r>
              <a:rPr lang="nb-NO" sz="1800" dirty="0"/>
              <a:t> to </a:t>
            </a:r>
            <a:r>
              <a:rPr lang="nb-NO" sz="1800" dirty="0" err="1"/>
              <a:t>seek</a:t>
            </a:r>
            <a:r>
              <a:rPr lang="nb-NO" sz="1800" dirty="0"/>
              <a:t> </a:t>
            </a:r>
            <a:r>
              <a:rPr lang="nb-NO" sz="1800" dirty="0" err="1"/>
              <a:t>advice</a:t>
            </a:r>
            <a:endParaRPr lang="nb-NO" sz="1800" dirty="0"/>
          </a:p>
          <a:p>
            <a:endParaRPr lang="en-US" sz="1800" dirty="0"/>
          </a:p>
          <a:p>
            <a:endParaRPr lang="en-US" sz="1800" dirty="0"/>
          </a:p>
          <a:p>
            <a:endParaRPr lang="en-US" sz="1800" dirty="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id="{B3A61B5D-B8E0-E645-4946-41423153B3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C92168-D158-46D8-B2CE-2A5BCDCD0245}">
  <ds:schemaRef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 ds:uri="5662dfda-f9ca-4ffc-aa76-bfc5e0372425"/>
    <ds:schemaRef ds:uri="http://purl.org/dc/terms/"/>
    <ds:schemaRef ds:uri="http://schemas.openxmlformats.org/package/2006/metadata/core-properties"/>
    <ds:schemaRef ds:uri="69737e73-f3ad-43f2-9fa4-d48f1107f523"/>
    <ds:schemaRef ds:uri="http://purl.org/dc/elements/1.1/"/>
  </ds:schemaRefs>
</ds:datastoreItem>
</file>

<file path=customXml/itemProps2.xml><?xml version="1.0" encoding="utf-8"?>
<ds:datastoreItem xmlns:ds="http://schemas.openxmlformats.org/officeDocument/2006/customXml" ds:itemID="{9BD31D14-CBBF-4675-A8CB-09351714546C}">
  <ds:schemaRefs>
    <ds:schemaRef ds:uri="http://schemas.microsoft.com/sharepoint/v3/contenttype/forms"/>
  </ds:schemaRefs>
</ds:datastoreItem>
</file>

<file path=customXml/itemProps3.xml><?xml version="1.0" encoding="utf-8"?>
<ds:datastoreItem xmlns:ds="http://schemas.openxmlformats.org/officeDocument/2006/customXml" ds:itemID="{DA5DC896-CBCC-42E4-8F8B-7C934241B4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TotalTime>
  <Words>1312</Words>
  <Application>Microsoft Office PowerPoint</Application>
  <PresentationFormat>Widescreen</PresentationFormat>
  <Paragraphs>128</Paragraphs>
  <Slides>17</Slides>
  <Notes>14</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Aptos</vt:lpstr>
      <vt:lpstr>Aptos Display</vt:lpstr>
      <vt:lpstr>Arial</vt:lpstr>
      <vt:lpstr>Calibri</vt:lpstr>
      <vt:lpstr>Symbol,Sans-Serif</vt:lpstr>
      <vt:lpstr>Office-tema</vt:lpstr>
      <vt:lpstr>Meeting 4</vt:lpstr>
      <vt:lpstr>Today’s agenda</vt:lpstr>
      <vt:lpstr>Homework from last time</vt:lpstr>
      <vt:lpstr>A good, stimulating interaction</vt:lpstr>
      <vt:lpstr>Setting boundaries</vt:lpstr>
      <vt:lpstr>Setting boundaries</vt:lpstr>
      <vt:lpstr>Reflection</vt:lpstr>
      <vt:lpstr>Being a parent</vt:lpstr>
      <vt:lpstr>Being a parent</vt:lpstr>
      <vt:lpstr>Taking care of yourself as a parent</vt:lpstr>
      <vt:lpstr>Some tips for taking care of yourself</vt:lpstr>
      <vt:lpstr>Some tips for taking care of yourself</vt:lpstr>
      <vt:lpstr>Joint reflection</vt:lpstr>
      <vt:lpstr>Summary - reflection</vt:lpstr>
      <vt:lpstr>Where can I seek help?</vt:lpstr>
      <vt:lpstr>Useful links and addresses</vt:lpstr>
      <vt:lpstr>Resources for Meeting 4:</vt:lpstr>
    </vt:vector>
  </TitlesOfParts>
  <Company>Barne-, ungdoms- og familiedirektoratet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Elfrid Krossbakken</dc:creator>
  <cp:lastModifiedBy>AL</cp:lastModifiedBy>
  <cp:revision>4</cp:revision>
  <dcterms:created xsi:type="dcterms:W3CDTF">2024-05-02T12:26:52Z</dcterms:created>
  <dcterms:modified xsi:type="dcterms:W3CDTF">2024-05-25T07:33:08Z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