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5" r:id="rId5"/>
    <p:sldId id="303" r:id="rId6"/>
    <p:sldId id="257" r:id="rId7"/>
    <p:sldId id="281" r:id="rId8"/>
    <p:sldId id="282" r:id="rId9"/>
    <p:sldId id="283" r:id="rId10"/>
    <p:sldId id="302" r:id="rId11"/>
    <p:sldId id="293" r:id="rId12"/>
    <p:sldId id="296" r:id="rId13"/>
    <p:sldId id="285" r:id="rId14"/>
    <p:sldId id="286" r:id="rId15"/>
    <p:sldId id="287" r:id="rId16"/>
    <p:sldId id="304" r:id="rId17"/>
    <p:sldId id="289" r:id="rId18"/>
    <p:sldId id="301" r:id="rId19"/>
    <p:sldId id="300" r:id="rId20"/>
    <p:sldId id="297" r:id="rId21"/>
    <p:sldId id="290" r:id="rId22"/>
    <p:sldId id="298" r:id="rId23"/>
    <p:sldId id="294"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20"/>
    <p:restoredTop sz="90288" autoAdjust="0"/>
  </p:normalViewPr>
  <p:slideViewPr>
    <p:cSldViewPr snapToGrid="0">
      <p:cViewPr varScale="1">
        <p:scale>
          <a:sx n="74" d="100"/>
          <a:sy n="74"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32D66-6EA9-4900-8651-99DFC1D491D3}" type="datetimeFigureOut">
              <a:t>31.05.2024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Kravene til kurset: </a:t>
            </a:r>
          </a:p>
          <a:p>
            <a:pPr>
              <a:spcBef>
                <a:spcPct val="0"/>
              </a:spcBef>
              <a:spcAft>
                <a:spcPct val="0"/>
              </a:spcAft>
            </a:pPr>
            <a:endParaRPr lang="nb-NO" dirty="0"/>
          </a:p>
          <a:p>
            <a:pPr>
              <a:spcBef>
                <a:spcPct val="0"/>
              </a:spcBef>
              <a:spcAft>
                <a:spcPct val="0"/>
              </a:spcAft>
            </a:pPr>
            <a:r>
              <a:rPr lang="nb-NO" dirty="0"/>
              <a:t>I dette møtet skal foreldrene informeres om deres rettigheter og plikter, barns rettigheter og lovverk som omfatter de som nye foreldre i et nytt land. </a:t>
            </a:r>
            <a:endParaRPr lang="en-US" dirty="0"/>
          </a:p>
          <a:p>
            <a:pPr>
              <a:spcBef>
                <a:spcPct val="0"/>
              </a:spcBef>
              <a:spcAft>
                <a:spcPct val="0"/>
              </a:spcAft>
            </a:pPr>
            <a:r>
              <a:rPr lang="nb-NO" dirty="0"/>
              <a:t>Møtet skal ivareta barn og foreldres rettssikkerhet i Norge:</a:t>
            </a:r>
            <a:endParaRPr lang="nb-NO" dirty="0">
              <a:ea typeface="Calibri"/>
              <a:cs typeface="Calibri"/>
            </a:endParaRPr>
          </a:p>
          <a:p>
            <a:pPr>
              <a:spcBef>
                <a:spcPct val="0"/>
              </a:spcBef>
              <a:spcAft>
                <a:spcPct val="0"/>
              </a:spcAft>
              <a:buFont typeface="Calibri"/>
              <a:buChar char="-"/>
            </a:pPr>
            <a:r>
              <a:rPr lang="nb-NO" dirty="0">
                <a:hlinkClick r:id="rId3"/>
              </a:rPr>
              <a:t>Barn og unges rettigheter i Norge</a:t>
            </a:r>
            <a:r>
              <a:rPr lang="nb-NO" dirty="0"/>
              <a:t> basert på </a:t>
            </a:r>
            <a:r>
              <a:rPr lang="nb-NO" dirty="0">
                <a:hlinkClick r:id="rId4"/>
              </a:rPr>
              <a:t>Barnekonvensjonen</a:t>
            </a:r>
            <a:r>
              <a:rPr lang="nb-NO" dirty="0"/>
              <a:t> og </a:t>
            </a:r>
            <a:r>
              <a:rPr lang="nb-NO" dirty="0">
                <a:hlinkClick r:id="rId5"/>
              </a:rPr>
              <a:t>Grunnloven</a:t>
            </a:r>
            <a:endParaRPr lang="nb-NO" dirty="0">
              <a:ea typeface="Calibri" panose="020F0502020204030204"/>
              <a:cs typeface="Calibri" panose="020F0502020204030204"/>
            </a:endParaRPr>
          </a:p>
          <a:p>
            <a:pPr>
              <a:spcBef>
                <a:spcPct val="0"/>
              </a:spcBef>
              <a:spcAft>
                <a:spcPct val="0"/>
              </a:spcAft>
              <a:buFont typeface="Calibri"/>
              <a:buChar char="-"/>
            </a:pPr>
            <a:r>
              <a:rPr lang="nb-NO" dirty="0">
                <a:hlinkClick r:id="rId6"/>
              </a:rPr>
              <a:t>Menneskerettigheter i Norge</a:t>
            </a:r>
            <a:r>
              <a:rPr lang="nb-NO" u="sng" dirty="0"/>
              <a:t>,</a:t>
            </a:r>
            <a:r>
              <a:rPr lang="nb-NO" dirty="0"/>
              <a:t> foreldrenes </a:t>
            </a:r>
            <a:r>
              <a:rPr lang="nb-NO" dirty="0">
                <a:hlinkClick r:id="rId7"/>
              </a:rPr>
              <a:t>rett til familieliv</a:t>
            </a:r>
            <a:r>
              <a:rPr lang="nb-NO" dirty="0"/>
              <a:t> og </a:t>
            </a:r>
            <a:r>
              <a:rPr lang="nb-NO" dirty="0">
                <a:hlinkClick r:id="rId8"/>
              </a:rPr>
              <a:t>barns rett til privatliv</a:t>
            </a:r>
            <a:r>
              <a:rPr lang="nb-NO" dirty="0"/>
              <a:t> </a:t>
            </a:r>
            <a:endParaRPr lang="nb-NO" dirty="0">
              <a:ea typeface="Calibri" panose="020F0502020204030204"/>
              <a:cs typeface="Calibri"/>
            </a:endParaRPr>
          </a:p>
          <a:p>
            <a:pPr>
              <a:spcBef>
                <a:spcPct val="0"/>
              </a:spcBef>
              <a:spcAft>
                <a:spcPct val="0"/>
              </a:spcAft>
              <a:buFont typeface="Calibri"/>
              <a:buChar char="-"/>
            </a:pPr>
            <a:r>
              <a:rPr lang="nb-NO" dirty="0">
                <a:hlinkClick r:id="rId9"/>
              </a:rPr>
              <a:t>Rett til et fritt og selvstendig liv med frihet fra vold og trusler</a:t>
            </a:r>
            <a:r>
              <a:rPr lang="nb-NO" dirty="0"/>
              <a:t> (*se egen beskrivelse av komponent)</a:t>
            </a:r>
            <a:endParaRPr lang="nb-NO" dirty="0">
              <a:ea typeface="Calibri" panose="020F0502020204030204"/>
              <a:cs typeface="Calibri"/>
            </a:endParaRPr>
          </a:p>
          <a:p>
            <a:pPr>
              <a:spcBef>
                <a:spcPct val="0"/>
              </a:spcBef>
              <a:spcAft>
                <a:spcPct val="0"/>
              </a:spcAft>
              <a:buFont typeface="Calibri"/>
              <a:buChar char="-"/>
            </a:pPr>
            <a:r>
              <a:rPr lang="nb-NO" dirty="0">
                <a:hlinkClick r:id="rId10"/>
              </a:rPr>
              <a:t>Lov om barn og foreldre</a:t>
            </a:r>
            <a:endParaRPr lang="nb-NO" dirty="0"/>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TIL KURSLEDER:</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Dette kurset skal være et utgangspunkt for kursdagene, og skal dekke de områdene dere må igjennom i følge rettingslinjene, men må ikke være et ordrett manus.</a:t>
            </a:r>
          </a:p>
          <a:p>
            <a:pPr>
              <a:spcBef>
                <a:spcPct val="0"/>
              </a:spcBef>
              <a:spcAft>
                <a:spcPct val="0"/>
              </a:spcAft>
              <a:buFont typeface="Calibri"/>
              <a:buChar char="-"/>
            </a:pPr>
            <a:r>
              <a:rPr lang="nb-NO" dirty="0">
                <a:ea typeface="Calibri" panose="020F0502020204030204"/>
                <a:cs typeface="Calibri" panose="020F0502020204030204"/>
              </a:rPr>
              <a:t>Alle sidene kan tilpasses, og du laster bare ned </a:t>
            </a:r>
            <a:r>
              <a:rPr lang="nb-NO" dirty="0" err="1">
                <a:ea typeface="Calibri" panose="020F0502020204030204"/>
                <a:cs typeface="Calibri" panose="020F0502020204030204"/>
              </a:rPr>
              <a:t>powerpointen</a:t>
            </a:r>
            <a:r>
              <a:rPr lang="nb-NO" dirty="0">
                <a:ea typeface="Calibri" panose="020F0502020204030204"/>
                <a:cs typeface="Calibri" panose="020F0502020204030204"/>
              </a:rPr>
              <a:t> og gjør de endringene du måtte ønske.</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 er enkelte tema og slides som er lagt opp slik at dere må tilpasse slik at innholdet passer inn i deres kommune.</a:t>
            </a:r>
          </a:p>
          <a:p>
            <a:pPr>
              <a:spcBef>
                <a:spcPct val="0"/>
              </a:spcBef>
              <a:spcAft>
                <a:spcPct val="0"/>
              </a:spcAft>
              <a:buFont typeface="Calibri"/>
              <a:buChar char="-"/>
            </a:pPr>
            <a:r>
              <a:rPr lang="nb-NO" dirty="0">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a:spcBef>
                <a:spcPct val="0"/>
              </a:spcBef>
              <a:spcAft>
                <a:spcPct val="0"/>
              </a:spcAft>
              <a:buFont typeface="Calibri"/>
              <a:buChar char="-"/>
            </a:pPr>
            <a:r>
              <a:rPr lang="nb-NO" dirty="0">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 Det er fint om dere får til en dialog mellom dere kursledere for å skape refleksjon underveis i kurset.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vimeo.com</a:t>
            </a:r>
            <a:r>
              <a:rPr lang="en-US" dirty="0">
                <a:ea typeface="Calibri"/>
                <a:cs typeface="Calibri"/>
              </a:rPr>
              <a:t>/774728066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Char char="•"/>
            </a:pPr>
            <a:r>
              <a:rPr lang="nb-NO" b="0" i="0" dirty="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fontAlgn="base">
              <a:buFont typeface="Arial" panose="020B0604020202020204" pitchFamily="34" charset="0"/>
              <a:buChar char="•"/>
            </a:pPr>
            <a:r>
              <a:rPr lang="nb-NO" b="0" i="0" dirty="0">
                <a:solidFill>
                  <a:srgbClr val="333333"/>
                </a:solidFill>
                <a:effectLst/>
                <a:latin typeface="Noto Serif"/>
                <a:ea typeface="Noto Serif"/>
                <a:cs typeface="Noto Serif"/>
              </a:rPr>
              <a:t>Nærmest alle land i verden har sluttet seg til barnekonvensjonen.</a:t>
            </a:r>
          </a:p>
          <a:p>
            <a:pPr fontAlgn="base">
              <a:buFont typeface="Arial" panose="020B0604020202020204" pitchFamily="34" charset="0"/>
              <a:buChar char="•"/>
            </a:pPr>
            <a:r>
              <a:rPr lang="nb-NO" b="0" i="0" dirty="0">
                <a:solidFill>
                  <a:srgbClr val="333333"/>
                </a:solidFill>
                <a:effectLst/>
                <a:latin typeface="Noto Serif"/>
                <a:ea typeface="Noto Serif"/>
                <a:cs typeface="Noto Serif"/>
              </a:rPr>
              <a:t>Barnekonvensjonen er en avtale som skal sikre at alle barn skal ha de samme </a:t>
            </a:r>
            <a:r>
              <a:rPr lang="nb-NO" dirty="0">
                <a:solidFill>
                  <a:srgbClr val="333333"/>
                </a:solidFill>
                <a:latin typeface="Noto Serif"/>
                <a:ea typeface="Noto Serif"/>
                <a:cs typeface="Noto Serif"/>
              </a:rPr>
              <a:t>grunnleggende </a:t>
            </a:r>
            <a:r>
              <a:rPr lang="nb-NO" b="0" i="0" dirty="0">
                <a:solidFill>
                  <a:srgbClr val="333333"/>
                </a:solidFill>
                <a:effectLst/>
                <a:latin typeface="Noto Serif"/>
                <a:ea typeface="Noto Serif"/>
                <a:cs typeface="Noto Serif"/>
              </a:rPr>
              <a:t>rettigheter.</a:t>
            </a:r>
            <a:r>
              <a:rPr lang="nb-NO" dirty="0">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fontAlgn="base"/>
            <a:r>
              <a:rPr lang="nb-NO" b="0" i="0" dirty="0">
                <a:solidFill>
                  <a:srgbClr val="333333"/>
                </a:solidFill>
                <a:effectLst/>
                <a:latin typeface="Noto Serif"/>
                <a:ea typeface="Noto Serif"/>
                <a:cs typeface="Noto Serif"/>
              </a:rPr>
              <a:t>Til kursholder:</a:t>
            </a:r>
            <a:r>
              <a:rPr lang="nb-NO" dirty="0">
                <a:solidFill>
                  <a:srgbClr val="333333"/>
                </a:solidFill>
                <a:latin typeface="Noto Serif"/>
                <a:ea typeface="Noto Serif"/>
                <a:cs typeface="Noto Serif"/>
              </a:rPr>
              <a:t> </a:t>
            </a:r>
          </a:p>
          <a:p>
            <a:pPr algn="l" fontAlgn="base">
              <a:buFont typeface="Arial" panose="020B0604020202020204" pitchFamily="34" charset="0"/>
              <a:buNone/>
            </a:pPr>
            <a:r>
              <a:rPr lang="nb-NO" dirty="0"/>
              <a:t>Du kan for eksempel lese deg opp på barnekonvensjonen på UNICEF sine sider her: </a:t>
            </a:r>
            <a:r>
              <a:rPr lang="nb-NO" dirty="0" err="1"/>
              <a:t>https</a:t>
            </a:r>
            <a:r>
              <a:rPr lang="nb-NO" dirty="0"/>
              <a:t>://</a:t>
            </a:r>
            <a:r>
              <a:rPr lang="nb-NO" dirty="0" err="1"/>
              <a:t>www.unicef.no</a:t>
            </a:r>
            <a:r>
              <a:rPr lang="nb-NO" dirty="0"/>
              <a:t>/vart-arbeid/internasjonalt/barnekonvensjonen</a:t>
            </a:r>
          </a:p>
          <a:p>
            <a:pPr algn="l" fontAlgn="base">
              <a:buFont typeface="Arial" panose="020B0604020202020204" pitchFamily="34" charset="0"/>
              <a:buNone/>
            </a:pPr>
            <a:r>
              <a:rPr lang="nb-NO" dirty="0"/>
              <a:t>Eller på barneombudets sider: </a:t>
            </a:r>
            <a:r>
              <a:rPr lang="nb-NO" dirty="0" err="1"/>
              <a:t>https</a:t>
            </a:r>
            <a:r>
              <a:rPr lang="nb-NO" dirty="0"/>
              <a:t>://</a:t>
            </a:r>
            <a:r>
              <a:rPr lang="nb-NO" dirty="0" err="1"/>
              <a:t>www.barneombudet.no</a:t>
            </a:r>
            <a:r>
              <a:rPr lang="nb-NO" dirty="0"/>
              <a:t>/for-barn-og-unge/barnekonvensjonen</a:t>
            </a:r>
          </a:p>
          <a:p>
            <a:pPr algn="l" fontAlgn="base">
              <a:buFont typeface="Arial" panose="020B0604020202020204" pitchFamily="34" charset="0"/>
              <a:buNone/>
            </a:pPr>
            <a:endParaRPr lang="nb-NO" dirty="0">
              <a:cs typeface="Calibri"/>
            </a:endParaRPr>
          </a:p>
          <a:p>
            <a:pPr algn="l" fontAlgn="base">
              <a:buFont typeface="Arial" panose="020B0604020202020204" pitchFamily="34" charset="0"/>
              <a:buChar char="•"/>
            </a:pPr>
            <a:endParaRPr lang="nb-NO" dirty="0"/>
          </a:p>
          <a:p>
            <a:pPr fontAlgn="base">
              <a:buFont typeface="Arial" panose="020B0604020202020204" pitchFamily="34" charset="0"/>
              <a:buChar char="•"/>
            </a:pPr>
            <a:r>
              <a:rPr lang="nb-NO" dirty="0" err="1"/>
              <a:t>Handouts</a:t>
            </a:r>
            <a:r>
              <a:rPr lang="nb-NO" dirty="0"/>
              <a:t> til dette temaet finner du for eksempel her:  </a:t>
            </a:r>
            <a:r>
              <a:rPr lang="nb-NO" dirty="0" err="1"/>
              <a:t>https</a:t>
            </a:r>
            <a:r>
              <a:rPr lang="nb-NO" dirty="0"/>
              <a:t>://</a:t>
            </a:r>
            <a:r>
              <a:rPr lang="nb-NO" dirty="0" err="1"/>
              <a:t>www.reddbarna.no</a:t>
            </a:r>
            <a:r>
              <a:rPr lang="nb-NO" dirty="0"/>
              <a:t>/</a:t>
            </a:r>
            <a:r>
              <a:rPr lang="nb-NO" dirty="0" err="1"/>
              <a:t>content</a:t>
            </a:r>
            <a:r>
              <a:rPr lang="nb-NO" dirty="0"/>
              <a:t>/</a:t>
            </a:r>
            <a:r>
              <a:rPr lang="nb-NO" dirty="0" err="1"/>
              <a:t>uploads</a:t>
            </a:r>
            <a:r>
              <a:rPr lang="nb-NO" dirty="0"/>
              <a:t>/</a:t>
            </a:r>
            <a:r>
              <a:rPr lang="nb-NO" dirty="0" err="1"/>
              <a:t>sites</a:t>
            </a:r>
            <a:r>
              <a:rPr lang="nb-NO" dirty="0"/>
              <a:t>/4/2024/02/BK_plakat_BOKMAL-3.pdf</a:t>
            </a:r>
            <a:endParaRPr lang="nb-NO" dirty="0">
              <a:cs typeface="Calibri"/>
            </a:endParaRPr>
          </a:p>
          <a:p>
            <a:r>
              <a:rPr lang="nb-NO" dirty="0"/>
              <a:t>Denne siden er på norsk, men de kan bruke google translate for å oversette direkte. </a:t>
            </a:r>
          </a:p>
          <a:p>
            <a:endParaRPr lang="nb-NO" dirty="0">
              <a:cs typeface="Calibri"/>
            </a:endParaRPr>
          </a:p>
          <a:p>
            <a:r>
              <a:rPr lang="nb-NO" dirty="0">
                <a:cs typeface="Calibri"/>
              </a:rPr>
              <a:t>Enkel plakat: </a:t>
            </a:r>
            <a:r>
              <a:rPr lang="nb-NO" dirty="0" err="1">
                <a:cs typeface="Calibri"/>
              </a:rPr>
              <a:t>https</a:t>
            </a:r>
            <a:r>
              <a:rPr lang="nb-NO" dirty="0">
                <a:cs typeface="Calibri"/>
              </a:rPr>
              <a:t>://</a:t>
            </a:r>
            <a:r>
              <a:rPr lang="nb-NO" dirty="0" err="1">
                <a:cs typeface="Calibri"/>
              </a:rPr>
              <a:t>www.plan-norge.no</a:t>
            </a:r>
            <a:r>
              <a:rPr lang="nb-NO" dirty="0">
                <a:cs typeface="Calibri"/>
              </a:rPr>
              <a:t>/</a:t>
            </a:r>
            <a:r>
              <a:rPr lang="nb-NO" dirty="0" err="1">
                <a:cs typeface="Calibri"/>
              </a:rPr>
              <a:t>vaart</a:t>
            </a:r>
            <a:r>
              <a:rPr lang="nb-NO" dirty="0">
                <a:cs typeface="Calibri"/>
              </a:rPr>
              <a:t>-arbeid/barnekonvensjonen/barnekonvensjonen-plakat-i-posten</a:t>
            </a:r>
          </a:p>
          <a:p>
            <a:endParaRPr lang="nb-NO" dirty="0"/>
          </a:p>
          <a:p>
            <a:pPr algn="l" fontAlgn="base">
              <a:buFont typeface="Arial" panose="020B0604020202020204" pitchFamily="34" charset="0"/>
              <a:buNone/>
            </a:pPr>
            <a:r>
              <a:rPr lang="nb-NO" b="0" i="0" dirty="0">
                <a:solidFill>
                  <a:srgbClr val="333333"/>
                </a:solidFill>
                <a:effectLst/>
                <a:latin typeface="Noto Serif"/>
                <a:ea typeface="Noto Serif"/>
                <a:cs typeface="Noto Serif"/>
              </a:rPr>
              <a:t>.</a:t>
            </a:r>
          </a:p>
          <a:p>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dere går kort igjennom noen av rettighetene og hva det vil si i praksis. Bruk eksempler som er relevant for gruppen. (Hent ut de eksemplene du synes passer best for eksempel fra sidene til Unicef eller barneombudet.).</a:t>
            </a:r>
          </a:p>
          <a:p>
            <a:endParaRPr lang="nb-NO" dirty="0"/>
          </a:p>
          <a:p>
            <a:r>
              <a:rPr lang="nb-NO" dirty="0"/>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endParaRPr lang="nb-NO" dirty="0"/>
          </a:p>
          <a:p>
            <a:r>
              <a:rPr lang="nb-NO" dirty="0"/>
              <a:t>Et annet eksempel er «til barnets beste», som betyr at alle bestemmelser som omhandler barn skal gjøres til deres beste, enten om det er snakk om bestemmelser for et enkelt barn, eller en gruppe barn i for eksempel kommunen</a:t>
            </a:r>
          </a:p>
          <a:p>
            <a:endParaRPr lang="nb-NO" dirty="0"/>
          </a:p>
          <a:p>
            <a:r>
              <a:rPr lang="nb-NO" dirty="0"/>
              <a:t>Alle barn skal ha mulighet til å si sin mening hjemme, på skolen, eller i andre sammenhenger. De skal bli lyttet til og tatt på alvor. Det betyr ikke at barnet alltid skal få det som de vil, men de skal få ha muligheten til å si sin mening, </a:t>
            </a:r>
          </a:p>
          <a:p>
            <a:endParaRPr lang="nb-NO" dirty="0"/>
          </a:p>
          <a:p>
            <a:endParaRPr lang="nb-NO" dirty="0"/>
          </a:p>
          <a:p>
            <a:r>
              <a:rPr lang="nb-NO" dirty="0"/>
              <a:t>(Bildet som er her er plakaten du kan du også </a:t>
            </a:r>
            <a:r>
              <a:rPr lang="nb-NO" dirty="0" err="1"/>
              <a:t>printe</a:t>
            </a:r>
            <a:r>
              <a:rPr lang="nb-NO" dirty="0"/>
              <a:t> ut som </a:t>
            </a:r>
            <a:r>
              <a:rPr lang="nb-NO" dirty="0" err="1"/>
              <a:t>handout</a:t>
            </a:r>
            <a:r>
              <a:rPr lang="nb-NO" dirty="0"/>
              <a:t> fra: </a:t>
            </a:r>
            <a:r>
              <a:rPr lang="nb-NO" dirty="0" err="1"/>
              <a:t>https</a:t>
            </a:r>
            <a:r>
              <a:rPr lang="nb-NO" dirty="0"/>
              <a:t>://</a:t>
            </a:r>
            <a:r>
              <a:rPr lang="nb-NO" dirty="0" err="1"/>
              <a:t>www.unicef.no</a:t>
            </a:r>
            <a:r>
              <a:rPr lang="nb-NO" dirty="0"/>
              <a:t>/vart-arbeid/internasjonalt/barnekonvensjonen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skal vi dvele litt ekstra ved retten til å ha et selvstendig liv uten vold og trusler, og hva det vil si. I Norge er det å forbudt å utsette voksne eller barn mot trusler og vold. </a:t>
            </a:r>
          </a:p>
          <a:p>
            <a:r>
              <a:rPr lang="nb-NO" dirty="0"/>
              <a:t>Vold blir definert som både fysisk og psykisk vold, og negativ sosial kontroll. Her ønsker vi at dere stopper litt opp ved dette og finner på eksempler som viser ulike former for vold. </a:t>
            </a:r>
            <a:endParaRPr lang="nb-NO" dirty="0">
              <a:cs typeface="Calibri"/>
            </a:endParaRPr>
          </a:p>
          <a:p>
            <a:r>
              <a:rPr lang="nb-NO" dirty="0"/>
              <a:t>For eksempel: </a:t>
            </a:r>
            <a:endParaRPr lang="nb-NO" dirty="0">
              <a:cs typeface="Calibri"/>
            </a:endParaRPr>
          </a:p>
          <a:p>
            <a:r>
              <a:rPr lang="nb-NO" dirty="0"/>
              <a:t>Oppdragervold er ikke lov, ikke lov å slå eller fysisk straffe barn. </a:t>
            </a:r>
            <a:endParaRPr lang="nb-NO" dirty="0">
              <a:cs typeface="Calibri"/>
            </a:endParaRPr>
          </a:p>
          <a:p>
            <a:r>
              <a:rPr lang="nb-NO" dirty="0"/>
              <a:t>Psykisk vold, ikke lov å true noen til å gjøre noe.</a:t>
            </a:r>
            <a:endParaRPr lang="nb-NO" dirty="0">
              <a:cs typeface="Calibri"/>
            </a:endParaRPr>
          </a:p>
          <a:p>
            <a:r>
              <a:rPr lang="nb-NO" dirty="0"/>
              <a:t>Ikke lov å holde noen tilbake fra å kunne leve fritt, ved å for eksempel ikke la barna velge venner selv, eller hindre partneren din i å ha et </a:t>
            </a:r>
            <a:r>
              <a:rPr lang="nb-NO" dirty="0" err="1"/>
              <a:t>sosialliv</a:t>
            </a:r>
            <a:r>
              <a:rPr lang="nb-NO" dirty="0"/>
              <a:t>. </a:t>
            </a:r>
            <a:endParaRPr lang="nb-NO" dirty="0">
              <a:cs typeface="Calibri"/>
            </a:endParaRPr>
          </a:p>
          <a:p>
            <a:endParaRPr lang="nb-NO" dirty="0"/>
          </a:p>
          <a:p>
            <a:endParaRPr lang="nb-NO" dirty="0"/>
          </a:p>
          <a:p>
            <a:endParaRPr lang="nb-NO" dirty="0"/>
          </a:p>
          <a:p>
            <a:endParaRPr lang="nb-NO" dirty="0"/>
          </a:p>
          <a:p>
            <a:r>
              <a:rPr lang="nb-NO" dirty="0">
                <a:hlinkClick r:id="rId3"/>
              </a:rPr>
              <a:t>https://www.barneombudet.no/for-barn-og-unge/dine-rettigheter/vold-og-overgrep</a:t>
            </a:r>
            <a:endParaRPr lang="nb-NO" dirty="0"/>
          </a:p>
          <a:p>
            <a:endParaRPr lang="nb-NO" dirty="0"/>
          </a:p>
          <a:p>
            <a:r>
              <a:rPr lang="nb-NO" dirty="0"/>
              <a:t>Forslag til temaer å gå mer inn i: </a:t>
            </a:r>
          </a:p>
          <a:p>
            <a:r>
              <a:rPr lang="nb-NO" dirty="0"/>
              <a:t>Hva er vold?</a:t>
            </a:r>
            <a:endParaRPr lang="nb-NO" dirty="0">
              <a:cs typeface="Calibri"/>
            </a:endParaRPr>
          </a:p>
          <a:p>
            <a:r>
              <a:rPr lang="nb-NO" dirty="0"/>
              <a:t>Vold er et overgrep mot andre.</a:t>
            </a:r>
            <a:endParaRPr lang="nb-NO" dirty="0">
              <a:cs typeface="Calibri"/>
            </a:endParaRPr>
          </a:p>
          <a:p>
            <a:r>
              <a:rPr lang="nb-NO" dirty="0"/>
              <a:t>Vold er alle handlinger som </a:t>
            </a:r>
            <a:r>
              <a:rPr lang="nb-NO" dirty="0" err="1"/>
              <a:t>påfører</a:t>
            </a:r>
            <a:r>
              <a:rPr lang="nb-NO" dirty="0"/>
              <a:t> en annen skade, smerte eller redsel.</a:t>
            </a:r>
            <a:endParaRPr lang="nb-NO" dirty="0">
              <a:cs typeface="Calibri"/>
            </a:endParaRPr>
          </a:p>
          <a:p>
            <a:r>
              <a:rPr lang="nb-NO" dirty="0"/>
              <a:t>Vold kan være fysisk, psykisk, latent, seksuell og materiell. </a:t>
            </a:r>
            <a:endParaRPr lang="nb-NO" dirty="0">
              <a:cs typeface="Calibri"/>
            </a:endParaRPr>
          </a:p>
          <a:p>
            <a:r>
              <a:rPr lang="nb-NO" dirty="0"/>
              <a:t>Hva er vold i nære relasjoner?</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33333"/>
                </a:solidFill>
                <a:effectLst/>
                <a:latin typeface="Open Sans" panose="020F0502020204030204" pitchFamily="34" charset="0"/>
              </a:rPr>
              <a:t>Her kan illustrasjonen brukes for å vise at foreldrene sitter med likt ansvar. </a:t>
            </a:r>
          </a:p>
          <a:p>
            <a:pPr algn="l"/>
            <a:endParaRPr lang="nb-NO" b="0" i="0" u="none" strike="noStrike" dirty="0">
              <a:solidFill>
                <a:srgbClr val="333333"/>
              </a:solidFill>
              <a:effectLst/>
              <a:latin typeface="Open Sans" panose="020F0502020204030204" pitchFamily="34" charset="0"/>
            </a:endParaRPr>
          </a:p>
          <a:p>
            <a:pPr algn="l"/>
            <a:r>
              <a:rPr lang="nb-NO" b="0" i="0" u="none" strike="noStrike" dirty="0">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endParaRPr lang="nb-NO" dirty="0"/>
          </a:p>
          <a:p>
            <a:pPr algn="l" fontAlgn="base"/>
            <a:r>
              <a:rPr lang="nb-NO" sz="1800" b="0" i="0" dirty="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fontAlgn="base"/>
            <a:r>
              <a:rPr lang="nb-NO" sz="1800" b="0" i="0" dirty="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dirty="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fontAlgn="base"/>
            <a:r>
              <a:rPr lang="nb-NO" sz="1800" b="0" i="0" dirty="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pPr marL="171450" indent="-171450">
              <a:buFont typeface="Calibri"/>
              <a:buChar char="-"/>
            </a:pPr>
            <a:endParaRPr lang="en-US">
              <a:ea typeface="Calibri"/>
              <a:cs typeface="Calibri"/>
            </a:endParaRPr>
          </a:p>
          <a:p>
            <a:pPr algn="l" fontAlgn="base"/>
            <a:r>
              <a:rPr lang="nb-NO"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fontAlgn="base"/>
            <a:r>
              <a:rPr lang="nb-NO" sz="1800" b="0" i="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fontAlgn="base"/>
            <a:r>
              <a:rPr lang="nb-NO"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a:buFont typeface="Calibri"/>
              <a:buChar char="-"/>
            </a:pPr>
            <a:endParaRPr lang="en-US">
              <a:ea typeface="Calibri"/>
              <a:cs typeface="Calibri"/>
            </a:endParaRPr>
          </a:p>
          <a:p>
            <a:endParaRPr lang="nb-NO"/>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dirty="0">
                <a:ea typeface="Calibri" panose="020F0502020204030204"/>
                <a:cs typeface="Calibri" panose="020F0502020204030204"/>
              </a:rPr>
              <a:t>Stikkord til manus: </a:t>
            </a:r>
          </a:p>
          <a:p>
            <a:pPr marL="171450" indent="-171450">
              <a:lnSpc>
                <a:spcPct val="90000"/>
              </a:lnSpc>
              <a:spcBef>
                <a:spcPts val="1000"/>
              </a:spcBef>
              <a:buFont typeface="Calibri"/>
              <a:buChar char="-"/>
            </a:pPr>
            <a:r>
              <a:rPr lang="nb-NO" dirty="0">
                <a:ea typeface="Calibri" panose="020F0502020204030204"/>
                <a:cs typeface="Calibri" panose="020F0502020204030204"/>
              </a:rPr>
              <a:t>Basert på menneskerettighetene så legges det mye vekt på trygghet for foreldre i Norge. </a:t>
            </a:r>
          </a:p>
          <a:p>
            <a:pPr marL="171450" indent="-171450">
              <a:lnSpc>
                <a:spcPct val="90000"/>
              </a:lnSpc>
              <a:spcBef>
                <a:spcPts val="1000"/>
              </a:spcBef>
              <a:buFont typeface="Calibri"/>
              <a:buChar char="-"/>
            </a:pPr>
            <a:r>
              <a:rPr lang="nb-NO" dirty="0">
                <a:ea typeface="Calibri" panose="020F0502020204030204"/>
                <a:cs typeface="Calibri" panose="020F0502020204030204"/>
              </a:rPr>
              <a:t>Å komme til et nytt land oppleves gjerne utrygt både for foreldre og barn (si noe </a:t>
            </a:r>
            <a:r>
              <a:rPr lang="nb-NO" dirty="0" err="1">
                <a:ea typeface="Calibri" panose="020F0502020204030204"/>
                <a:cs typeface="Calibri" panose="020F0502020204030204"/>
              </a:rPr>
              <a:t>allemenngyldig</a:t>
            </a:r>
            <a:r>
              <a:rPr lang="nb-NO" dirty="0">
                <a:ea typeface="Calibri" panose="020F0502020204030204"/>
                <a:cs typeface="Calibri" panose="020F0502020204030204"/>
              </a:rPr>
              <a:t> her om trygghet å det å være foreldre..?)</a:t>
            </a:r>
          </a:p>
          <a:p>
            <a:pPr marL="171450" indent="-171450">
              <a:lnSpc>
                <a:spcPct val="90000"/>
              </a:lnSpc>
              <a:spcBef>
                <a:spcPts val="1000"/>
              </a:spcBef>
              <a:buFont typeface="Calibri"/>
              <a:buChar char="-"/>
            </a:pPr>
            <a:r>
              <a:rPr lang="nb-NO" dirty="0">
                <a:ea typeface="Calibri" panose="020F0502020204030204"/>
                <a:cs typeface="Calibri" panose="020F0502020204030204"/>
              </a:rPr>
              <a:t>Foreldre har ansvar for å støtte barn...</a:t>
            </a:r>
          </a:p>
          <a:p>
            <a:pPr>
              <a:lnSpc>
                <a:spcPct val="90000"/>
              </a:lnSpc>
              <a:spcBef>
                <a:spcPts val="1000"/>
              </a:spcBef>
            </a:pPr>
            <a:endParaRPr lang="nb-NO" dirty="0">
              <a:ea typeface="Calibri" panose="020F0502020204030204"/>
              <a:cs typeface="Calibri" panose="020F0502020204030204"/>
            </a:endParaRPr>
          </a:p>
          <a:p>
            <a:pPr>
              <a:lnSpc>
                <a:spcPct val="90000"/>
              </a:lnSpc>
              <a:spcBef>
                <a:spcPts val="1000"/>
              </a:spcBef>
            </a:pPr>
            <a:r>
              <a:rPr lang="nb-NO" dirty="0">
                <a:ea typeface="Calibri" panose="020F0502020204030204"/>
                <a:cs typeface="Calibri" panose="020F0502020204030204"/>
              </a:rPr>
              <a:t>----------------------------------------------</a:t>
            </a:r>
          </a:p>
          <a:p>
            <a:pPr marL="514350" indent="-514350">
              <a:lnSpc>
                <a:spcPct val="90000"/>
              </a:lnSpc>
              <a:spcBef>
                <a:spcPts val="1000"/>
              </a:spcBef>
              <a:buFont typeface="Calibri"/>
              <a:buChar char="-"/>
            </a:pPr>
            <a:endParaRPr lang="nb-NO" dirty="0">
              <a:ea typeface="Calibri" panose="020F0502020204030204"/>
              <a:cs typeface="Calibri" panose="020F0502020204030204"/>
            </a:endParaRPr>
          </a:p>
          <a:p>
            <a:pPr marL="514350" indent="-514350">
              <a:lnSpc>
                <a:spcPct val="90000"/>
              </a:lnSpc>
              <a:spcBef>
                <a:spcPts val="1000"/>
              </a:spcBef>
              <a:buFont typeface="Calibri"/>
              <a:buChar char="-"/>
            </a:pPr>
            <a:r>
              <a:rPr lang="nb-NO" dirty="0"/>
              <a:t>Foreldre har ansvaret for å støtte barns utvikling. Gi trygghet, kjærlighet og grenser. </a:t>
            </a:r>
            <a:endParaRPr lang="en-US" dirty="0">
              <a:ea typeface="Calibri"/>
              <a:cs typeface="Calibri"/>
            </a:endParaRPr>
          </a:p>
          <a:p>
            <a:pPr marL="514350" indent="-514350">
              <a:lnSpc>
                <a:spcPct val="90000"/>
              </a:lnSpc>
              <a:spcBef>
                <a:spcPts val="1000"/>
              </a:spcBef>
              <a:buFont typeface="Calibri"/>
              <a:buChar char="-"/>
            </a:pPr>
            <a:r>
              <a:rPr lang="nb-NO" dirty="0"/>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 litt om hva slags foreldreveiledningstilbud som finnes i deres kommune. </a:t>
            </a:r>
          </a:p>
          <a:p>
            <a:r>
              <a:rPr lang="nb-NO" dirty="0"/>
              <a:t>Hvordan det er lagt opp?</a:t>
            </a:r>
          </a:p>
          <a:p>
            <a:r>
              <a:rPr lang="nb-NO" dirty="0"/>
              <a:t>Hvem er det typisk som deltar?</a:t>
            </a:r>
          </a:p>
          <a:p>
            <a:r>
              <a:rPr lang="nb-NO" dirty="0"/>
              <a:t>Hvordan en melder en seg på?</a:t>
            </a:r>
          </a:p>
          <a:p>
            <a:endParaRPr lang="nb-NO" dirty="0"/>
          </a:p>
          <a:p>
            <a:r>
              <a:rPr lang="nb-NO" dirty="0"/>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Skriv</a:t>
            </a:r>
            <a:r>
              <a:rPr lang="en-US" dirty="0">
                <a:ea typeface="Calibri"/>
                <a:cs typeface="Calibri"/>
              </a:rPr>
              <a:t> inn </a:t>
            </a:r>
            <a:r>
              <a:rPr lang="en-US" dirty="0" err="1">
                <a:ea typeface="Calibri"/>
                <a:cs typeface="Calibri"/>
              </a:rPr>
              <a:t>relevante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dere</a:t>
            </a:r>
            <a:r>
              <a:rPr lang="en-US" dirty="0">
                <a:ea typeface="Calibri"/>
                <a:cs typeface="Calibri"/>
              </a:rPr>
              <a:t> </a:t>
            </a:r>
            <a:r>
              <a:rPr lang="en-US" dirty="0" err="1">
                <a:ea typeface="Calibri"/>
                <a:cs typeface="Calibri"/>
              </a:rPr>
              <a:t>har</a:t>
            </a:r>
            <a:r>
              <a:rPr lang="en-US" dirty="0">
                <a:ea typeface="Calibri"/>
                <a:cs typeface="Calibri"/>
              </a:rPr>
              <a:t> I </a:t>
            </a:r>
            <a:r>
              <a:rPr lang="en-US" dirty="0" err="1">
                <a:ea typeface="Calibri"/>
                <a:cs typeface="Calibri"/>
              </a:rPr>
              <a:t>kommunen</a:t>
            </a:r>
            <a:r>
              <a:rPr lang="en-US" dirty="0">
                <a:ea typeface="Calibri"/>
                <a:cs typeface="Calibri"/>
              </a:rPr>
              <a:t>. </a:t>
            </a:r>
          </a:p>
          <a:p>
            <a:endParaRPr lang="en-US" dirty="0">
              <a:ea typeface="Calibri"/>
              <a:cs typeface="Calibri"/>
            </a:endParaRPr>
          </a:p>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err="1">
                <a:ea typeface="Calibri"/>
                <a:cs typeface="Calibri"/>
              </a:rPr>
              <a:t>Foreldre</a:t>
            </a:r>
            <a:r>
              <a:rPr lang="en-US" dirty="0">
                <a:ea typeface="Calibri"/>
                <a:cs typeface="Calibri"/>
              </a:rPr>
              <a:t> er </a:t>
            </a:r>
            <a:r>
              <a:rPr lang="en-US" dirty="0" err="1">
                <a:ea typeface="Calibri"/>
                <a:cs typeface="Calibri"/>
              </a:rPr>
              <a:t>ikke</a:t>
            </a:r>
            <a:r>
              <a:rPr lang="en-US" dirty="0">
                <a:ea typeface="Calibri"/>
                <a:cs typeface="Calibri"/>
              </a:rPr>
              <a:t> </a:t>
            </a:r>
            <a:r>
              <a:rPr lang="en-US" dirty="0" err="1">
                <a:ea typeface="Calibri"/>
                <a:cs typeface="Calibri"/>
              </a:rPr>
              <a:t>alene</a:t>
            </a:r>
            <a:r>
              <a:rPr lang="en-US" dirty="0">
                <a:ea typeface="Calibri"/>
                <a:cs typeface="Calibri"/>
              </a:rPr>
              <a:t> med </a:t>
            </a:r>
            <a:r>
              <a:rPr lang="en-US" dirty="0" err="1">
                <a:ea typeface="Calibri"/>
                <a:cs typeface="Calibri"/>
              </a:rPr>
              <a:t>oppgaven</a:t>
            </a:r>
            <a:endParaRPr lang="en-US" dirty="0">
              <a:ea typeface="Calibri"/>
              <a:cs typeface="Calibri"/>
            </a:endParaRPr>
          </a:p>
          <a:p>
            <a:pPr marL="171450" indent="-171450">
              <a:buFont typeface="Calibri"/>
              <a:buChar char="-"/>
            </a:pPr>
            <a:r>
              <a:rPr lang="en-US" dirty="0">
                <a:ea typeface="Calibri"/>
                <a:cs typeface="Calibri"/>
              </a:rPr>
              <a:t>Det er </a:t>
            </a:r>
            <a:r>
              <a:rPr lang="en-US" dirty="0" err="1">
                <a:ea typeface="Calibri"/>
                <a:cs typeface="Calibri"/>
              </a:rPr>
              <a:t>flere</a:t>
            </a:r>
            <a:r>
              <a:rPr lang="en-US" dirty="0">
                <a:ea typeface="Calibri"/>
                <a:cs typeface="Calibri"/>
              </a:rPr>
              <a:t> </a:t>
            </a:r>
            <a:r>
              <a:rPr lang="en-US" dirty="0" err="1">
                <a:ea typeface="Calibri"/>
                <a:cs typeface="Calibri"/>
              </a:rPr>
              <a:t>steder</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be om </a:t>
            </a:r>
            <a:r>
              <a:rPr lang="en-US" dirty="0" err="1">
                <a:ea typeface="Calibri"/>
                <a:cs typeface="Calibri"/>
              </a:rPr>
              <a:t>hjelp</a:t>
            </a:r>
            <a:r>
              <a:rPr lang="en-US" dirty="0">
                <a:ea typeface="Calibri"/>
                <a:cs typeface="Calibri"/>
              </a:rPr>
              <a:t> </a:t>
            </a:r>
            <a:r>
              <a:rPr lang="en-US" dirty="0" err="1">
                <a:ea typeface="Calibri"/>
                <a:cs typeface="Calibri"/>
              </a:rPr>
              <a:t>når</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slik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flytkningetjenesten</a:t>
            </a:r>
            <a:r>
              <a:rPr lang="en-US" dirty="0">
                <a:ea typeface="Calibri"/>
                <a:cs typeface="Calibri"/>
              </a:rPr>
              <a:t>, </a:t>
            </a:r>
            <a:r>
              <a:rPr lang="en-US" dirty="0" err="1">
                <a:ea typeface="Calibri"/>
                <a:cs typeface="Calibri"/>
              </a:rPr>
              <a:t>kommunale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barnevernstjenesten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få</a:t>
            </a:r>
            <a:r>
              <a:rPr lang="en-US" dirty="0">
                <a:ea typeface="Calibri"/>
                <a:cs typeface="Calibri"/>
              </a:rPr>
              <a:t> </a:t>
            </a:r>
            <a:r>
              <a:rPr lang="en-US" dirty="0" err="1">
                <a:ea typeface="Calibri"/>
                <a:cs typeface="Calibri"/>
              </a:rPr>
              <a:t>nevnt</a:t>
            </a:r>
            <a:r>
              <a:rPr lang="en-US" dirty="0">
                <a:ea typeface="Calibri"/>
                <a:cs typeface="Calibri"/>
              </a:rPr>
              <a:t> </a:t>
            </a:r>
            <a:r>
              <a:rPr lang="en-US" dirty="0" err="1">
                <a:ea typeface="Calibri"/>
                <a:cs typeface="Calibri"/>
              </a:rPr>
              <a:t>allerede</a:t>
            </a:r>
            <a:r>
              <a:rPr lang="en-US" dirty="0">
                <a:ea typeface="Calibri"/>
                <a:cs typeface="Calibri"/>
              </a:rPr>
              <a:t> </a:t>
            </a:r>
            <a:r>
              <a:rPr lang="en-US" dirty="0" err="1">
                <a:ea typeface="Calibri"/>
                <a:cs typeface="Calibri"/>
              </a:rPr>
              <a:t>første</a:t>
            </a:r>
            <a:r>
              <a:rPr lang="en-US" dirty="0">
                <a:ea typeface="Calibri"/>
                <a:cs typeface="Calibri"/>
              </a:rPr>
              <a:t> </a:t>
            </a:r>
            <a:r>
              <a:rPr lang="en-US" dirty="0" err="1">
                <a:ea typeface="Calibri"/>
                <a:cs typeface="Calibri"/>
              </a:rPr>
              <a:t>kursdag</a:t>
            </a:r>
            <a:r>
              <a:rPr lang="en-US" dirty="0">
                <a:ea typeface="Calibri"/>
                <a:cs typeface="Calibri"/>
              </a:rPr>
              <a:t>), </a:t>
            </a:r>
            <a:r>
              <a:rPr lang="en-US" dirty="0" err="1">
                <a:ea typeface="Calibri"/>
                <a:cs typeface="Calibri"/>
              </a:rPr>
              <a:t>skolehelsetjenester</a:t>
            </a:r>
            <a:r>
              <a:rPr lang="en-US" dirty="0">
                <a:ea typeface="Calibri"/>
                <a:cs typeface="Calibri"/>
              </a:rPr>
              <a:t>, </a:t>
            </a:r>
            <a:r>
              <a:rPr lang="en-US" dirty="0" err="1">
                <a:ea typeface="Calibri"/>
                <a:cs typeface="Calibri"/>
              </a:rPr>
              <a:t>helsestasjon</a:t>
            </a:r>
            <a:r>
              <a:rPr lang="en-US" dirty="0">
                <a:ea typeface="Calibri"/>
                <a:cs typeface="Calibri"/>
              </a:rPr>
              <a:t> m fl.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slide for å oppmuntre deltagerne til å bruke google translate om de trenger det.</a:t>
            </a:r>
          </a:p>
          <a:p>
            <a:r>
              <a:rPr lang="nb-NO" dirty="0"/>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D0D0D"/>
                </a:solidFill>
                <a:effectLst/>
                <a:highlight>
                  <a:srgbClr val="FFFFFF"/>
                </a:highlight>
                <a:latin typeface="Söhne"/>
              </a:rPr>
              <a:t>Alternativ til hjemmeoppgaven. </a:t>
            </a:r>
          </a:p>
          <a:p>
            <a:pPr algn="l"/>
            <a:endParaRPr lang="nb-NO" b="1" i="0" dirty="0">
              <a:solidFill>
                <a:srgbClr val="0D0D0D"/>
              </a:solidFill>
              <a:effectLst/>
              <a:highlight>
                <a:srgbClr val="FFFFFF"/>
              </a:highlight>
              <a:latin typeface="Söhne"/>
            </a:endParaRPr>
          </a:p>
          <a:p>
            <a:pPr algn="l"/>
            <a:r>
              <a:rPr lang="nb-NO" b="1" i="0" dirty="0">
                <a:solidFill>
                  <a:srgbClr val="0D0D0D"/>
                </a:solidFill>
                <a:effectLst/>
                <a:highlight>
                  <a:srgbClr val="FFFFFF"/>
                </a:highlight>
                <a:latin typeface="Söhne"/>
              </a:rPr>
              <a:t>Hjemmeoppgave: "Mitt nye samfunn"</a:t>
            </a:r>
          </a:p>
          <a:p>
            <a:pPr algn="l"/>
            <a:r>
              <a:rPr lang="nb-NO" b="1" i="0" dirty="0">
                <a:solidFill>
                  <a:srgbClr val="0D0D0D"/>
                </a:solidFill>
                <a:effectLst/>
                <a:highlight>
                  <a:srgbClr val="FFFFFF"/>
                </a:highlight>
                <a:latin typeface="Söhne"/>
              </a:rPr>
              <a:t>Formål:</a:t>
            </a:r>
            <a:r>
              <a:rPr lang="nb-NO" b="0" i="0" dirty="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a:r>
              <a:rPr lang="nb-NO" b="1" i="0" dirty="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a:buFont typeface="+mj-lt"/>
              <a:buAutoNum type="arabicPeriod"/>
            </a:pPr>
            <a:r>
              <a:rPr lang="nb-NO" b="1" i="0" dirty="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1" i="0" dirty="0">
                <a:solidFill>
                  <a:srgbClr val="0D0D0D"/>
                </a:solidFill>
                <a:effectLst/>
                <a:highlight>
                  <a:srgbClr val="FFFFFF"/>
                </a:highlight>
                <a:latin typeface="Söhne"/>
              </a:rPr>
              <a:t>Behov:</a:t>
            </a:r>
            <a:r>
              <a:rPr lang="nb-NO" b="0" i="0" dirty="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a:buFont typeface="+mj-lt"/>
              <a:buAutoNum type="arabicPeriod"/>
            </a:pPr>
            <a:r>
              <a:rPr lang="nb-NO" b="1" i="0" dirty="0">
                <a:solidFill>
                  <a:srgbClr val="0D0D0D"/>
                </a:solidFill>
                <a:effectLst/>
                <a:highlight>
                  <a:srgbClr val="FFFFFF"/>
                </a:highlight>
                <a:latin typeface="Söhne"/>
              </a:rPr>
              <a:t>Bekymringer:</a:t>
            </a:r>
            <a:r>
              <a:rPr lang="nb-NO" b="0" i="0" dirty="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a:buFont typeface="+mj-lt"/>
              <a:buAutoNum type="arabicPeriod"/>
            </a:pPr>
            <a:r>
              <a:rPr lang="nb-NO" b="1" i="0" dirty="0">
                <a:solidFill>
                  <a:srgbClr val="0D0D0D"/>
                </a:solidFill>
                <a:effectLst/>
                <a:highlight>
                  <a:srgbClr val="FFFFFF"/>
                </a:highlight>
                <a:latin typeface="Söhne"/>
              </a:rPr>
              <a:t>Forskjeller:</a:t>
            </a:r>
            <a:r>
              <a:rPr lang="nb-NO" b="0" i="0" dirty="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a:buFont typeface="+mj-lt"/>
              <a:buAutoNum type="arabicPeriod"/>
            </a:pPr>
            <a:r>
              <a:rPr lang="nb-NO" b="1" i="0" dirty="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a:buFont typeface="+mj-lt"/>
              <a:buAutoNum type="arabicPeriod"/>
            </a:pPr>
            <a:r>
              <a:rPr lang="nb-NO" b="0" i="0" dirty="0">
                <a:solidFill>
                  <a:srgbClr val="0D0D0D"/>
                </a:solidFill>
                <a:effectLst/>
                <a:highlight>
                  <a:srgbClr val="FFFFFF"/>
                </a:highlight>
                <a:latin typeface="Söhne"/>
              </a:rPr>
              <a:t>Be dem om å velge ett bilde de liker best og skrive en kort tekst om hvorfor dette stedet virket interessant eller viktig for dem.</a:t>
            </a:r>
          </a:p>
          <a:p>
            <a:pPr algn="l">
              <a:buFont typeface="+mj-lt"/>
              <a:buAutoNum type="arabicPeriod"/>
            </a:pPr>
            <a:r>
              <a:rPr lang="nb-NO" b="1" i="0" dirty="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a:r>
              <a:rPr lang="nb-NO" b="1" i="0" dirty="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a:buFont typeface="Arial" panose="020B0604020202020204" pitchFamily="34" charset="0"/>
              <a:buChar char="•"/>
            </a:pPr>
            <a:r>
              <a:rPr lang="nb-NO" b="0" i="0" dirty="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a:buFont typeface="Arial" panose="020B0604020202020204" pitchFamily="34" charset="0"/>
              <a:buChar char="•"/>
            </a:pPr>
            <a:r>
              <a:rPr lang="nb-NO" b="0" i="0" dirty="0">
                <a:solidFill>
                  <a:srgbClr val="0D0D0D"/>
                </a:solidFill>
                <a:effectLst/>
                <a:highlight>
                  <a:srgbClr val="FFFFFF"/>
                </a:highlight>
                <a:latin typeface="Söhne"/>
              </a:rPr>
              <a:t>Oppfordre dem til å være kreative og ærlige i sine refleksjoner.</a:t>
            </a:r>
          </a:p>
          <a:p>
            <a:pPr algn="l">
              <a:buFont typeface="Arial" panose="020B0604020202020204" pitchFamily="34" charset="0"/>
              <a:buChar char="•"/>
            </a:pPr>
            <a:r>
              <a:rPr lang="nb-NO" b="0" i="0" dirty="0">
                <a:solidFill>
                  <a:srgbClr val="0D0D0D"/>
                </a:solidFill>
                <a:effectLst/>
                <a:highlight>
                  <a:srgbClr val="FFFFFF"/>
                </a:highlight>
                <a:latin typeface="Söhne"/>
              </a:rPr>
              <a:t>Minn dem på at alle personlige refleksjoner vil bli behandlet med respekt og konfidensialitet.</a:t>
            </a:r>
          </a:p>
          <a:p>
            <a:pPr algn="l"/>
            <a:r>
              <a:rPr lang="nb-NO" b="0" i="0" dirty="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spcAft>
                <a:spcPct val="0"/>
              </a:spcAft>
              <a:buFont typeface="Calibri"/>
              <a:buChar char="-"/>
            </a:pPr>
            <a:r>
              <a:rPr lang="nb-NO" dirty="0">
                <a:cs typeface="Calibri"/>
              </a:rPr>
              <a:t>Skriv inn navnet ditt i </a:t>
            </a:r>
            <a:r>
              <a:rPr lang="nb-NO" dirty="0" err="1">
                <a:cs typeface="Calibri"/>
              </a:rPr>
              <a:t>powerpointen</a:t>
            </a:r>
            <a:r>
              <a:rPr lang="nb-NO" dirty="0">
                <a:cs typeface="Calibri"/>
              </a:rPr>
              <a:t>. </a:t>
            </a:r>
          </a:p>
          <a:p>
            <a:pPr marL="171450" indent="-171450">
              <a:spcBef>
                <a:spcPct val="0"/>
              </a:spcBef>
              <a:spcAft>
                <a:spcPct val="0"/>
              </a:spcAft>
              <a:buFont typeface="Calibri"/>
              <a:buChar char="-"/>
            </a:pPr>
            <a:endParaRPr lang="nb-NO" dirty="0">
              <a:cs typeface="Calibri"/>
            </a:endParaRPr>
          </a:p>
          <a:p>
            <a:pPr marL="171450" indent="-171450">
              <a:spcBef>
                <a:spcPct val="0"/>
              </a:spcBef>
              <a:spcAft>
                <a:spcPct val="0"/>
              </a:spcAft>
              <a:buFont typeface="Calibri"/>
              <a:buChar char="-"/>
            </a:pPr>
            <a:r>
              <a:rPr lang="nb-NO" dirty="0">
                <a:cs typeface="Calibri"/>
              </a:rPr>
              <a:t>Først og fremst vil ønske deg som forelder og ditt barn velkommen til Norge. </a:t>
            </a:r>
          </a:p>
          <a:p>
            <a:pPr marL="171450" indent="-171450">
              <a:spcBef>
                <a:spcPct val="0"/>
              </a:spcBef>
              <a:spcAft>
                <a:spcPct val="0"/>
              </a:spcAft>
              <a:buFont typeface="Calibri"/>
              <a:buChar char="-"/>
            </a:pPr>
            <a:endParaRPr lang="nb-NO" dirty="0">
              <a:ea typeface="Calibri" panose="020F0502020204030204"/>
              <a:cs typeface="Calibri"/>
            </a:endParaRPr>
          </a:p>
          <a:p>
            <a:pPr marL="171450" indent="-171450">
              <a:spcBef>
                <a:spcPct val="0"/>
              </a:spcBef>
              <a:spcAft>
                <a:spcPct val="0"/>
              </a:spcAft>
              <a:buFont typeface="Calibri"/>
              <a:buChar char="-"/>
            </a:pPr>
            <a:r>
              <a:rPr lang="nb-NO" dirty="0">
                <a:ea typeface="Calibri" panose="020F0502020204030204"/>
                <a:cs typeface="Calibri"/>
              </a:rPr>
              <a:t>Og Velkommen til foreldrekurs!</a:t>
            </a:r>
          </a:p>
          <a:p>
            <a:pPr marL="171450" indent="-171450">
              <a:spcBef>
                <a:spcPct val="0"/>
              </a:spcBef>
              <a:spcAft>
                <a:spcPct val="0"/>
              </a:spcAft>
              <a:buFont typeface="Calibri"/>
              <a:buChar char="-"/>
            </a:pPr>
            <a:r>
              <a:rPr lang="nb-NO" dirty="0">
                <a:ea typeface="Calibri" panose="020F0502020204030204"/>
                <a:cs typeface="Calibri"/>
              </a:rPr>
              <a:t>Mitt navn er...</a:t>
            </a:r>
          </a:p>
          <a:p>
            <a:pPr>
              <a:spcBef>
                <a:spcPct val="0"/>
              </a:spcBef>
              <a:spcAft>
                <a:spcPct val="0"/>
              </a:spcAft>
            </a:pPr>
            <a:endParaRPr lang="nb-NO" dirty="0">
              <a:ea typeface="Calibri" panose="020F0502020204030204"/>
              <a:cs typeface="Calibri"/>
            </a:endParaRPr>
          </a:p>
          <a:p>
            <a:pPr>
              <a:spcBef>
                <a:spcPct val="0"/>
              </a:spcBef>
              <a:spcAft>
                <a:spcPct val="0"/>
              </a:spcAft>
            </a:pPr>
            <a:r>
              <a:rPr lang="nb-NO" dirty="0">
                <a:ea typeface="Calibri" panose="020F0502020204030204"/>
                <a:cs typeface="Calibri"/>
              </a:rPr>
              <a:t>-------------------------------------------------</a:t>
            </a:r>
            <a:endParaRPr lang="nb-NO" dirty="0">
              <a:cs typeface="Calibri"/>
            </a:endParaRPr>
          </a:p>
          <a:p>
            <a:pPr>
              <a:spcBef>
                <a:spcPct val="0"/>
              </a:spcBef>
              <a:spcAft>
                <a:spcPct val="0"/>
              </a:spcAft>
            </a:pPr>
            <a:endParaRPr lang="nb-NO" dirty="0">
              <a:cs typeface="Calibri"/>
            </a:endParaRPr>
          </a:p>
          <a:p>
            <a:pPr>
              <a:spcBef>
                <a:spcPct val="0"/>
              </a:spcBef>
              <a:spcAft>
                <a:spcPct val="0"/>
              </a:spcAft>
            </a:pPr>
            <a:endParaRPr lang="nb-NO" dirty="0"/>
          </a:p>
          <a:p>
            <a:pPr>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a:lstStyle/>
          <a:p>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Forslag til hva du kan legge vekt på: </a:t>
            </a:r>
          </a:p>
          <a:p>
            <a:pPr>
              <a:spcBef>
                <a:spcPct val="0"/>
              </a:spcBef>
              <a:spcAft>
                <a:spcPct val="0"/>
              </a:spcAft>
            </a:pPr>
            <a:endParaRPr lang="nb-NO" dirty="0"/>
          </a:p>
          <a:p>
            <a:pPr>
              <a:spcBef>
                <a:spcPct val="0"/>
              </a:spcBef>
              <a:spcAft>
                <a:spcPct val="0"/>
              </a:spcAft>
            </a:pPr>
            <a:endParaRPr lang="nb-NO" dirty="0"/>
          </a:p>
          <a:p>
            <a:pPr>
              <a:spcBef>
                <a:spcPct val="0"/>
              </a:spcBef>
              <a:spcAft>
                <a:spcPct val="0"/>
              </a:spcAft>
            </a:pPr>
            <a:r>
              <a:rPr lang="nb-NO" dirty="0">
                <a:cs typeface="Calibri"/>
              </a:rPr>
              <a:t>Dette kurset handler om å ha barn i Norge.</a:t>
            </a:r>
            <a:endParaRPr lang="nb-NO" dirty="0">
              <a:ea typeface="Calibri"/>
              <a:cs typeface="Calibri"/>
            </a:endParaRPr>
          </a:p>
          <a:p>
            <a:pPr>
              <a:spcBef>
                <a:spcPct val="0"/>
              </a:spcBef>
              <a:spcAft>
                <a:spcPct val="0"/>
              </a:spcAft>
            </a:pPr>
            <a:r>
              <a:rPr lang="nb-NO" dirty="0">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nb-NO" dirty="0">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a:spcBef>
                <a:spcPct val="0"/>
              </a:spcBef>
              <a:spcAft>
                <a:spcPct val="0"/>
              </a:spcAft>
            </a:pPr>
            <a:endParaRPr lang="nb-NO" dirty="0">
              <a:ea typeface="Calibri"/>
              <a:cs typeface="Calibri"/>
            </a:endParaRPr>
          </a:p>
          <a:p>
            <a:endParaRPr lang="nb-NO" dirty="0"/>
          </a:p>
          <a:p>
            <a:r>
              <a:rPr lang="nb-NO" dirty="0"/>
              <a:t>1. </a:t>
            </a:r>
            <a:r>
              <a:rPr lang="en-US" dirty="0">
                <a:ea typeface="Calibri"/>
                <a:cs typeface="Calibri"/>
              </a:rPr>
              <a:t>Alle I </a:t>
            </a:r>
            <a:r>
              <a:rPr lang="en-US" dirty="0" err="1">
                <a:ea typeface="Calibri"/>
                <a:cs typeface="Calibri"/>
              </a:rPr>
              <a:t>dette</a:t>
            </a:r>
            <a:r>
              <a:rPr lang="en-US" dirty="0">
                <a:ea typeface="Calibri"/>
                <a:cs typeface="Calibri"/>
              </a:rPr>
              <a:t> </a:t>
            </a:r>
            <a:r>
              <a:rPr lang="en-US" dirty="0" err="1">
                <a:ea typeface="Calibri"/>
                <a:cs typeface="Calibri"/>
              </a:rPr>
              <a:t>rommet</a:t>
            </a:r>
            <a:r>
              <a:rPr lang="en-US" dirty="0">
                <a:ea typeface="Calibri"/>
                <a:cs typeface="Calibri"/>
              </a:rPr>
              <a:t> </a:t>
            </a:r>
            <a:r>
              <a:rPr lang="en-US" dirty="0" err="1">
                <a:ea typeface="Calibri"/>
                <a:cs typeface="Calibri"/>
              </a:rPr>
              <a:t>har</a:t>
            </a:r>
            <a:r>
              <a:rPr lang="en-US" dirty="0">
                <a:ea typeface="Calibri"/>
                <a:cs typeface="Calibri"/>
              </a:rPr>
              <a:t> med seg sin </a:t>
            </a:r>
            <a:r>
              <a:rPr lang="en-US" dirty="0" err="1">
                <a:ea typeface="Calibri"/>
                <a:cs typeface="Calibri"/>
              </a:rPr>
              <a:t>historie</a:t>
            </a:r>
            <a:r>
              <a:rPr lang="en-US" dirty="0">
                <a:ea typeface="Calibri"/>
                <a:cs typeface="Calibri"/>
              </a:rPr>
              <a:t>, </a:t>
            </a:r>
            <a:r>
              <a:rPr lang="en-US" dirty="0" err="1">
                <a:ea typeface="Calibri"/>
                <a:cs typeface="Calibri"/>
              </a:rPr>
              <a:t>og</a:t>
            </a:r>
            <a:r>
              <a:rPr lang="en-US" dirty="0">
                <a:ea typeface="Calibri"/>
                <a:cs typeface="Calibri"/>
              </a:rPr>
              <a:t> sine </a:t>
            </a:r>
            <a:r>
              <a:rPr lang="en-US" dirty="0" err="1">
                <a:ea typeface="Calibri"/>
                <a:cs typeface="Calibri"/>
              </a:rPr>
              <a:t>vaner</a:t>
            </a:r>
            <a:r>
              <a:rPr lang="en-US" dirty="0">
                <a:ea typeface="Calibri"/>
                <a:cs typeface="Calibri"/>
              </a:rPr>
              <a:t> om </a:t>
            </a:r>
            <a:r>
              <a:rPr lang="en-US" dirty="0" err="1">
                <a:ea typeface="Calibri"/>
                <a:cs typeface="Calibri"/>
              </a:rPr>
              <a:t>hvordan</a:t>
            </a:r>
            <a:r>
              <a:rPr lang="en-US" dirty="0">
                <a:ea typeface="Calibri"/>
                <a:cs typeface="Calibri"/>
              </a:rPr>
              <a:t> det er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Og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er for å </a:t>
            </a:r>
            <a:r>
              <a:rPr lang="en-US" dirty="0" err="1">
                <a:ea typeface="Calibri"/>
                <a:cs typeface="Calibri"/>
              </a:rPr>
              <a:t>gjøre</a:t>
            </a:r>
            <a:r>
              <a:rPr lang="en-US" dirty="0">
                <a:ea typeface="Calibri"/>
                <a:cs typeface="Calibri"/>
              </a:rPr>
              <a:t> det </a:t>
            </a:r>
            <a:r>
              <a:rPr lang="en-US" dirty="0" err="1">
                <a:ea typeface="Calibri"/>
                <a:cs typeface="Calibri"/>
              </a:rPr>
              <a:t>lettere</a:t>
            </a:r>
            <a:r>
              <a:rPr lang="en-US" dirty="0">
                <a:ea typeface="Calibri"/>
                <a:cs typeface="Calibri"/>
              </a:rPr>
              <a:t>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I Norge (</a:t>
            </a:r>
            <a:r>
              <a:rPr lang="en-US" dirty="0" err="1">
                <a:ea typeface="Calibri"/>
                <a:cs typeface="Calibri"/>
              </a:rPr>
              <a:t>få</a:t>
            </a:r>
            <a:r>
              <a:rPr lang="en-US" dirty="0">
                <a:ea typeface="Calibri"/>
                <a:cs typeface="Calibri"/>
              </a:rPr>
              <a:t> </a:t>
            </a:r>
            <a:r>
              <a:rPr lang="en-US" dirty="0" err="1">
                <a:ea typeface="Calibri"/>
                <a:cs typeface="Calibri"/>
              </a:rPr>
              <a:t>tydelig</a:t>
            </a:r>
            <a:r>
              <a:rPr lang="en-US" dirty="0">
                <a:ea typeface="Calibri"/>
                <a:cs typeface="Calibri"/>
              </a:rPr>
              <a:t> </a:t>
            </a:r>
            <a:r>
              <a:rPr lang="en-US" dirty="0" err="1">
                <a:ea typeface="Calibri"/>
                <a:cs typeface="Calibri"/>
              </a:rPr>
              <a:t>frem</a:t>
            </a:r>
            <a:r>
              <a:rPr lang="en-US" dirty="0">
                <a:ea typeface="Calibri"/>
                <a:cs typeface="Calibri"/>
              </a:rPr>
              <a:t> at det IKKE er </a:t>
            </a:r>
            <a:r>
              <a:rPr lang="en-US" dirty="0" err="1">
                <a:ea typeface="Calibri"/>
                <a:cs typeface="Calibri"/>
              </a:rPr>
              <a:t>fordi</a:t>
            </a:r>
            <a:r>
              <a:rPr lang="en-US" dirty="0">
                <a:ea typeface="Calibri"/>
                <a:cs typeface="Calibri"/>
              </a:rPr>
              <a:t> man </a:t>
            </a:r>
            <a:r>
              <a:rPr lang="en-US" dirty="0" err="1">
                <a:ea typeface="Calibri"/>
                <a:cs typeface="Calibri"/>
              </a:rPr>
              <a:t>betviler</a:t>
            </a:r>
            <a:r>
              <a:rPr lang="en-US" dirty="0">
                <a:ea typeface="Calibri"/>
                <a:cs typeface="Calibri"/>
              </a:rPr>
              <a:t> </a:t>
            </a:r>
            <a:r>
              <a:rPr lang="en-US" dirty="0" err="1">
                <a:ea typeface="Calibri"/>
                <a:cs typeface="Calibri"/>
              </a:rPr>
              <a:t>evnen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eller</a:t>
            </a:r>
            <a:r>
              <a:rPr lang="en-US" dirty="0">
                <a:ea typeface="Calibri"/>
                <a:cs typeface="Calibri"/>
              </a:rPr>
              <a:t> at man </a:t>
            </a:r>
            <a:r>
              <a:rPr lang="en-US" dirty="0" err="1">
                <a:ea typeface="Calibri"/>
                <a:cs typeface="Calibri"/>
              </a:rPr>
              <a:t>nå</a:t>
            </a:r>
            <a:r>
              <a:rPr lang="en-US" dirty="0">
                <a:ea typeface="Calibri"/>
                <a:cs typeface="Calibri"/>
              </a:rPr>
              <a:t> </a:t>
            </a:r>
            <a:r>
              <a:rPr lang="en-US" dirty="0" err="1">
                <a:ea typeface="Calibri"/>
                <a:cs typeface="Calibri"/>
              </a:rPr>
              <a:t>må</a:t>
            </a:r>
            <a:r>
              <a:rPr lang="en-US" dirty="0">
                <a:ea typeface="Calibri"/>
                <a:cs typeface="Calibri"/>
              </a:rPr>
              <a:t> </a:t>
            </a:r>
            <a:r>
              <a:rPr lang="en-US" dirty="0" err="1">
                <a:ea typeface="Calibri"/>
                <a:cs typeface="Calibri"/>
              </a:rPr>
              <a:t>lære</a:t>
            </a:r>
            <a:r>
              <a:rPr lang="en-US" dirty="0">
                <a:ea typeface="Calibri"/>
                <a:cs typeface="Calibri"/>
              </a:rPr>
              <a:t> seg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god mate). For </a:t>
            </a:r>
            <a:r>
              <a:rPr lang="en-US" dirty="0" err="1">
                <a:ea typeface="Calibri"/>
                <a:cs typeface="Calibri"/>
              </a:rPr>
              <a:t>oss</a:t>
            </a:r>
            <a:r>
              <a:rPr lang="en-US" dirty="0">
                <a:ea typeface="Calibri"/>
                <a:cs typeface="Calibri"/>
              </a:rPr>
              <a:t> er det </a:t>
            </a:r>
            <a:r>
              <a:rPr lang="en-US" dirty="0" err="1">
                <a:ea typeface="Calibri"/>
                <a:cs typeface="Calibri"/>
              </a:rPr>
              <a:t>viktig</a:t>
            </a:r>
            <a:r>
              <a:rPr lang="en-US" dirty="0">
                <a:ea typeface="Calibri"/>
                <a:cs typeface="Calibri"/>
              </a:rPr>
              <a:t> at vi I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lager </a:t>
            </a:r>
            <a:r>
              <a:rPr lang="en-US" dirty="0" err="1">
                <a:ea typeface="Calibri"/>
                <a:cs typeface="Calibri"/>
              </a:rPr>
              <a:t>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trygg</a:t>
            </a:r>
            <a:r>
              <a:rPr lang="en-US" dirty="0">
                <a:ea typeface="Calibri"/>
                <a:cs typeface="Calibri"/>
              </a:rPr>
              <a:t> </a:t>
            </a:r>
            <a:r>
              <a:rPr lang="en-US" dirty="0" err="1">
                <a:ea typeface="Calibri"/>
                <a:cs typeface="Calibri"/>
              </a:rPr>
              <a:t>atmosfære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a:t>
            </a:r>
            <a:r>
              <a:rPr lang="en-US" dirty="0" err="1">
                <a:ea typeface="Calibri"/>
                <a:cs typeface="Calibri"/>
              </a:rPr>
              <a:t>og</a:t>
            </a:r>
            <a:r>
              <a:rPr lang="en-US" dirty="0">
                <a:ea typeface="Calibri"/>
                <a:cs typeface="Calibri"/>
              </a:rPr>
              <a:t> at </a:t>
            </a:r>
            <a:r>
              <a:rPr lang="en-US" dirty="0" err="1">
                <a:ea typeface="Calibri"/>
                <a:cs typeface="Calibri"/>
              </a:rPr>
              <a:t>dere</a:t>
            </a:r>
            <a:r>
              <a:rPr lang="en-US" dirty="0">
                <a:ea typeface="Calibri"/>
                <a:cs typeface="Calibri"/>
              </a:rPr>
              <a:t> vet at </a:t>
            </a:r>
            <a:r>
              <a:rPr lang="en-US" dirty="0" err="1">
                <a:ea typeface="Calibri"/>
                <a:cs typeface="Calibri"/>
              </a:rPr>
              <a:t>dette</a:t>
            </a:r>
            <a:r>
              <a:rPr lang="en-US" dirty="0">
                <a:ea typeface="Calibri"/>
                <a:cs typeface="Calibri"/>
              </a:rPr>
              <a:t> </a:t>
            </a:r>
            <a:r>
              <a:rPr lang="en-US" dirty="0" err="1">
                <a:ea typeface="Calibri"/>
                <a:cs typeface="Calibri"/>
              </a:rPr>
              <a:t>ikke</a:t>
            </a:r>
            <a:r>
              <a:rPr lang="en-US" dirty="0">
                <a:ea typeface="Calibri"/>
                <a:cs typeface="Calibri"/>
              </a:rPr>
              <a:t> er et </a:t>
            </a:r>
            <a:r>
              <a:rPr lang="en-US" dirty="0" err="1">
                <a:ea typeface="Calibri"/>
                <a:cs typeface="Calibri"/>
              </a:rPr>
              <a:t>sted</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a:t>
            </a:r>
            <a:r>
              <a:rPr lang="en-US" dirty="0" err="1">
                <a:ea typeface="Calibri"/>
                <a:cs typeface="Calibri"/>
              </a:rPr>
              <a:t>galt</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vurdert</a:t>
            </a:r>
            <a:r>
              <a:rPr lang="en-US" dirty="0">
                <a:ea typeface="Calibri"/>
                <a:cs typeface="Calibri"/>
              </a:rPr>
              <a:t>. </a:t>
            </a:r>
          </a:p>
          <a:p>
            <a:r>
              <a:rPr lang="nb-NO" dirty="0"/>
              <a:t>2. Ett viktig mål med dette kurset er å bli kjent med lover og rettigheter dere må kunne som foreldre i Norge. </a:t>
            </a:r>
          </a:p>
          <a:p>
            <a:r>
              <a:rPr lang="nb-NO" dirty="0"/>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a:t>
            </a:r>
            <a:r>
              <a:rPr lang="nb-NO" dirty="0" err="1"/>
              <a:t>evt</a:t>
            </a:r>
            <a:r>
              <a:rPr lang="nb-NO" dirty="0"/>
              <a:t> begge deler, osv.</a:t>
            </a:r>
          </a:p>
          <a:p>
            <a:r>
              <a:rPr lang="nb-NO" dirty="0"/>
              <a:t>4. Ikke minst ønsker vi at dere skal få tilgjengelig informasjon om hvor en kan søke hjelp om det er noe man ønsker hjelp til. </a:t>
            </a:r>
          </a:p>
          <a:p>
            <a:pPr marL="0" indent="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nb-NO" dirty="0"/>
              <a:t>Barn har gode rettigheter i Norge og med det følger noen goder for deg som er forelder og noen plikter. Dette skal vi snakke om i dag. </a:t>
            </a:r>
            <a:endParaRPr lang="en-US" dirty="0"/>
          </a:p>
          <a:p>
            <a:pPr>
              <a:spcBef>
                <a:spcPct val="0"/>
              </a:spcBef>
              <a:spcAft>
                <a:spcPct val="0"/>
              </a:spcAft>
            </a:pPr>
            <a:endParaRPr lang="nb-NO" dirty="0"/>
          </a:p>
          <a:p>
            <a:pPr>
              <a:spcBef>
                <a:spcPct val="0"/>
              </a:spcBef>
              <a:spcAft>
                <a:spcPct val="0"/>
              </a:spcAft>
            </a:pPr>
            <a:r>
              <a:rPr lang="nb-NO" dirty="0"/>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a:spcBef>
                <a:spcPct val="0"/>
              </a:spcBef>
              <a:spcAft>
                <a:spcPct val="0"/>
              </a:spcAft>
            </a:pPr>
            <a:r>
              <a:rPr lang="nb-NO" dirty="0"/>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a:lstStyle/>
          <a:p>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a:t>
            </a:r>
            <a:r>
              <a:rPr lang="nb-NO" dirty="0" err="1"/>
              <a:t>minneboksen</a:t>
            </a:r>
            <a:r>
              <a:rPr lang="nb-NO" dirty="0"/>
              <a:t>» (som tar mer tid). </a:t>
            </a:r>
          </a:p>
          <a:p>
            <a:r>
              <a:rPr lang="nb-NO" dirty="0"/>
              <a:t>Det er viktig at deltagerne ikke kjenner seg presset til å dele for mye, for tidlig, eller at det føler at dette er noe de må prestere eller blir vurdert på. </a:t>
            </a:r>
          </a:p>
          <a:p>
            <a:r>
              <a:rPr lang="nb-NO" dirty="0"/>
              <a:t>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Alternativ øvelse </a:t>
            </a:r>
          </a:p>
          <a:p>
            <a:r>
              <a:rPr lang="nb-NO" b="1" dirty="0">
                <a:effectLst/>
              </a:rPr>
              <a:t>Øvelse: "</a:t>
            </a:r>
            <a:r>
              <a:rPr lang="nb-NO" b="1" dirty="0" err="1">
                <a:effectLst/>
              </a:rPr>
              <a:t>Minneboksen</a:t>
            </a:r>
            <a:r>
              <a:rPr lang="nb-NO" b="1" dirty="0">
                <a:effectLst/>
              </a:rPr>
              <a:t>"</a:t>
            </a:r>
          </a:p>
          <a:p>
            <a:r>
              <a:rPr lang="nb-NO" b="1" dirty="0">
                <a:effectLst/>
              </a:rPr>
              <a:t>Formål:</a:t>
            </a:r>
            <a:r>
              <a:rPr lang="nb-NO" dirty="0">
                <a:effectLst/>
              </a:rPr>
              <a:t> Fremme forståelse og fellesskap blant deltakerne uten å kreve deling av for personlig eller sensitiv informasjon.</a:t>
            </a:r>
          </a:p>
          <a:p>
            <a:r>
              <a:rPr lang="nb-NO" b="1" dirty="0">
                <a:effectLst/>
              </a:rPr>
              <a:t>Materialer:</a:t>
            </a:r>
            <a:endParaRPr lang="nb-NO" dirty="0">
              <a:effectLst/>
            </a:endParaRPr>
          </a:p>
          <a:p>
            <a:pPr>
              <a:buFont typeface="Arial" panose="020B0604020202020204" pitchFamily="34" charset="0"/>
              <a:buChar char="•"/>
            </a:pPr>
            <a:r>
              <a:rPr lang="nb-NO" dirty="0">
                <a:effectLst/>
              </a:rPr>
              <a:t>En boks eller en beholder</a:t>
            </a:r>
          </a:p>
          <a:p>
            <a:pPr>
              <a:buFont typeface="Arial" panose="020B0604020202020204" pitchFamily="34" charset="0"/>
              <a:buChar char="•"/>
            </a:pPr>
            <a:r>
              <a:rPr lang="nb-NO" dirty="0">
                <a:effectLst/>
              </a:rPr>
              <a:t>Små lapper eller kort</a:t>
            </a:r>
          </a:p>
          <a:p>
            <a:pPr>
              <a:buFont typeface="Arial" panose="020B0604020202020204" pitchFamily="34" charset="0"/>
              <a:buChar char="•"/>
            </a:pPr>
            <a:r>
              <a:rPr lang="nb-NO" dirty="0">
                <a:effectLst/>
              </a:rPr>
              <a:t>Penner</a:t>
            </a:r>
          </a:p>
          <a:p>
            <a:r>
              <a:rPr lang="nb-NO" b="1" dirty="0">
                <a:effectLst/>
              </a:rPr>
              <a:t>Beskrivelse:</a:t>
            </a:r>
            <a:endParaRPr lang="nb-NO" dirty="0">
              <a:effectLst/>
            </a:endParaRPr>
          </a:p>
          <a:p>
            <a:pPr>
              <a:buFont typeface="+mj-lt"/>
              <a:buAutoNum type="arabicPeriod"/>
            </a:pPr>
            <a:r>
              <a:rPr lang="nb-NO" b="1" dirty="0">
                <a:effectLst/>
              </a:rPr>
              <a:t>Introduksjon:</a:t>
            </a:r>
            <a:r>
              <a:rPr lang="nb-NO" dirty="0">
                <a:effectLst/>
              </a:rPr>
              <a:t> Fortell deltakerne at de vil delta i en aktivitet kalt "</a:t>
            </a:r>
            <a:r>
              <a:rPr lang="nb-NO" dirty="0" err="1">
                <a:effectLst/>
              </a:rPr>
              <a:t>Minneboksen</a:t>
            </a:r>
            <a:r>
              <a:rPr lang="nb-NO" dirty="0">
                <a:effectLst/>
              </a:rPr>
              <a:t>", hvor de kan dele et positivt minne eller en erfaring som har en spesiell betydning for dem. Dette minnet kan være noe så enkelt som en favorittaktivitet, en høytid de feirer, eller et sted de elsker.</a:t>
            </a:r>
          </a:p>
          <a:p>
            <a:pPr>
              <a:buFont typeface="+mj-lt"/>
              <a:buAutoNum type="arabicPeriod"/>
            </a:pPr>
            <a:r>
              <a:rPr lang="nb-NO" b="1" dirty="0">
                <a:effectLst/>
              </a:rPr>
              <a:t>Forberedelse:</a:t>
            </a:r>
            <a:r>
              <a:rPr lang="nb-NO" dirty="0">
                <a:effectLst/>
              </a:rPr>
              <a:t> Gi hver deltaker en liten lapp eller et kort og en penn. Be dem skrive ned et positivt minne eller en erfaring som de føler seg komfortable med å dele. Fortell dem at de ikke trenger å skrive navnet sitt, med mindre de ønsker det.</a:t>
            </a:r>
          </a:p>
          <a:p>
            <a:pPr>
              <a:buFont typeface="+mj-lt"/>
              <a:buAutoNum type="arabicPeriod"/>
            </a:pPr>
            <a:r>
              <a:rPr lang="nb-NO" b="1" dirty="0">
                <a:effectLst/>
              </a:rPr>
              <a:t>Deling:</a:t>
            </a:r>
            <a:r>
              <a:rPr lang="nb-NO" dirty="0">
                <a:effectLst/>
              </a:rPr>
              <a:t> Be deltakerne om å brette lappene sine og legge dem i boksen. Rist boksen for å blande lappene.</a:t>
            </a:r>
          </a:p>
          <a:p>
            <a:pPr>
              <a:buFont typeface="+mj-lt"/>
              <a:buAutoNum type="arabicPeriod"/>
            </a:pPr>
            <a:r>
              <a:rPr lang="nb-NO" b="1" dirty="0">
                <a:effectLst/>
              </a:rPr>
              <a:t>Samtalestarter:</a:t>
            </a:r>
            <a:r>
              <a:rPr lang="nb-NO" dirty="0">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a:buFont typeface="+mj-lt"/>
              <a:buAutoNum type="arabicPeriod"/>
            </a:pPr>
            <a:r>
              <a:rPr lang="nb-NO" b="1" dirty="0">
                <a:effectLst/>
              </a:rPr>
              <a:t>Refleksjon:</a:t>
            </a:r>
            <a:r>
              <a:rPr lang="nb-NO" dirty="0">
                <a:effectLst/>
              </a:rPr>
              <a:t> Avslutt øvelsen ved å reflektere over mangfoldet og likhetene i minnene som ble delt. Dette kan styrke fellesskapsfølelsen og gi en dypere forståelse av hverandres bakgrunner og kulturer.</a:t>
            </a:r>
          </a:p>
          <a:p>
            <a:r>
              <a:rPr lang="nb-NO" b="1" dirty="0">
                <a:effectLst/>
              </a:rPr>
              <a:t>Fordeler:</a:t>
            </a:r>
            <a:endParaRPr lang="nb-NO" dirty="0">
              <a:effectLst/>
            </a:endParaRPr>
          </a:p>
          <a:p>
            <a:pPr>
              <a:buFont typeface="Arial" panose="020B0604020202020204" pitchFamily="34" charset="0"/>
              <a:buChar char="•"/>
            </a:pPr>
            <a:r>
              <a:rPr lang="nb-NO" dirty="0">
                <a:effectLst/>
              </a:rPr>
              <a:t>Deltakerne deler bare det de føler seg komfortable med.</a:t>
            </a:r>
          </a:p>
          <a:p>
            <a:pPr>
              <a:buFont typeface="Arial" panose="020B0604020202020204" pitchFamily="34" charset="0"/>
              <a:buChar char="•"/>
            </a:pPr>
            <a:r>
              <a:rPr lang="nb-NO" dirty="0">
                <a:effectLst/>
              </a:rPr>
              <a:t>Aktiviteten krever ikke direkte personlig eller sensitiv informasjon.</a:t>
            </a:r>
          </a:p>
          <a:p>
            <a:pPr>
              <a:buFont typeface="Arial" panose="020B0604020202020204" pitchFamily="34" charset="0"/>
              <a:buChar char="•"/>
            </a:pPr>
            <a:r>
              <a:rPr lang="nb-NO" dirty="0">
                <a:effectLst/>
              </a:rPr>
              <a:t>Oppmuntrer til lytting og felles forståelse.</a:t>
            </a:r>
          </a:p>
          <a:p>
            <a:r>
              <a:rPr lang="nb-NO" dirty="0">
                <a:effectLst/>
              </a:rPr>
              <a:t>Denne øvelsen tilbyr en skånsom måte for deltakerne å bli kjent med hverandre, samtidig som den legger grunnlaget for et trygt og inkluderende læringsmiljø.</a:t>
            </a:r>
          </a:p>
          <a:p>
            <a:br>
              <a:rPr lang="nb-NO" dirty="0">
                <a:effectLs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endParaRPr lang="nb-NO" dirty="0"/>
          </a:p>
          <a:p>
            <a:r>
              <a:rPr lang="nb-NO" dirty="0"/>
              <a:t>Så hvordan er det å være barn i Norge? Hva er de typiske stedene barn er i Norge?</a:t>
            </a:r>
          </a:p>
          <a:p>
            <a:r>
              <a:rPr lang="nb-NO" dirty="0"/>
              <a:t>Alle små barn blir fulgt opp av helsestasjonen. Alle har en fastlege som en kontakter ved sykdom eller plager. </a:t>
            </a:r>
          </a:p>
          <a:p>
            <a:r>
              <a:rPr lang="nb-NO" dirty="0"/>
              <a:t>De aller fleste barn går i barnehage, </a:t>
            </a:r>
          </a:p>
          <a:p>
            <a:r>
              <a:rPr lang="nb-NO" dirty="0"/>
              <a:t>Alle barn går i skole, og mange er i skolefritidsordning, AKS, SFO, (Bruk det navnet som dere bruker i deres kommune)</a:t>
            </a:r>
          </a:p>
          <a:p>
            <a:endParaRPr lang="nb-NO" dirty="0"/>
          </a:p>
          <a:p>
            <a:pPr marL="171450" indent="-171450">
              <a:buFont typeface="Calibri"/>
              <a:buChar char="-"/>
            </a:pPr>
            <a:r>
              <a:rPr lang="en-US" dirty="0" err="1">
                <a:ea typeface="Calibri"/>
                <a:cs typeface="Calibri"/>
              </a:rPr>
              <a:t>Utenom</a:t>
            </a:r>
            <a:r>
              <a:rPr lang="en-US" dirty="0">
                <a:ea typeface="Calibri"/>
                <a:cs typeface="Calibri"/>
              </a:rPr>
              <a:t> </a:t>
            </a:r>
            <a:r>
              <a:rPr lang="en-US" dirty="0" err="1">
                <a:ea typeface="Calibri"/>
                <a:cs typeface="Calibri"/>
              </a:rPr>
              <a:t>skole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barnehage</a:t>
            </a:r>
            <a:r>
              <a:rPr lang="en-US" dirty="0">
                <a:ea typeface="Calibri"/>
                <a:cs typeface="Calibri"/>
              </a:rPr>
              <a:t> er det mange </a:t>
            </a:r>
            <a:r>
              <a:rPr lang="en-US" dirty="0" err="1">
                <a:ea typeface="Calibri"/>
                <a:cs typeface="Calibri"/>
              </a:rPr>
              <a:t>tilbud</a:t>
            </a:r>
            <a:r>
              <a:rPr lang="en-US" dirty="0">
                <a:ea typeface="Calibri"/>
                <a:cs typeface="Calibri"/>
              </a:rPr>
              <a:t> </a:t>
            </a:r>
            <a:r>
              <a:rPr lang="en-US" dirty="0" err="1">
                <a:ea typeface="Calibri"/>
                <a:cs typeface="Calibri"/>
              </a:rPr>
              <a:t>til</a:t>
            </a:r>
            <a:r>
              <a:rPr lang="en-US" dirty="0">
                <a:ea typeface="Calibri"/>
                <a:cs typeface="Calibri"/>
              </a:rPr>
              <a:t> barn I Norge </a:t>
            </a:r>
            <a:r>
              <a:rPr lang="en-US" dirty="0" err="1">
                <a:ea typeface="Calibri"/>
                <a:cs typeface="Calibri"/>
              </a:rPr>
              <a:t>som</a:t>
            </a:r>
            <a:r>
              <a:rPr lang="en-US" dirty="0">
                <a:ea typeface="Calibri"/>
                <a:cs typeface="Calibri"/>
              </a:rPr>
              <a:t> mange barn </a:t>
            </a:r>
            <a:r>
              <a:rPr lang="en-US" dirty="0" err="1">
                <a:ea typeface="Calibri"/>
                <a:cs typeface="Calibri"/>
              </a:rPr>
              <a:t>deltar</a:t>
            </a:r>
            <a:r>
              <a:rPr lang="en-US" dirty="0">
                <a:ea typeface="Calibri"/>
                <a:cs typeface="Calibri"/>
              </a:rPr>
              <a:t> </a:t>
            </a:r>
            <a:r>
              <a:rPr lang="en-US" dirty="0" err="1">
                <a:ea typeface="Calibri"/>
                <a:cs typeface="Calibri"/>
              </a:rPr>
              <a:t>i</a:t>
            </a:r>
            <a:r>
              <a:rPr lang="en-US" dirty="0">
                <a:ea typeface="Calibri"/>
                <a:cs typeface="Calibri"/>
              </a:rPr>
              <a:t>. Dette er </a:t>
            </a:r>
            <a:r>
              <a:rPr lang="en-US" dirty="0" err="1">
                <a:ea typeface="Calibri"/>
                <a:cs typeface="Calibri"/>
              </a:rPr>
              <a:t>organiserte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trening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fotball</a:t>
            </a:r>
            <a:r>
              <a:rPr lang="en-US" dirty="0">
                <a:ea typeface="Calibri"/>
                <a:cs typeface="Calibri"/>
              </a:rPr>
              <a:t>, </a:t>
            </a:r>
            <a:r>
              <a:rPr lang="en-US" dirty="0" err="1">
                <a:ea typeface="Calibri"/>
                <a:cs typeface="Calibri"/>
              </a:rPr>
              <a:t>musikk</a:t>
            </a:r>
            <a:r>
              <a:rPr lang="en-US" dirty="0">
                <a:ea typeface="Calibri"/>
                <a:cs typeface="Calibri"/>
              </a:rPr>
              <a:t>/</a:t>
            </a:r>
            <a:r>
              <a:rPr lang="en-US" dirty="0" err="1">
                <a:ea typeface="Calibri"/>
                <a:cs typeface="Calibri"/>
              </a:rPr>
              <a:t>intrument</a:t>
            </a:r>
            <a:r>
              <a:rPr lang="en-US" dirty="0">
                <a:ea typeface="Calibri"/>
                <a:cs typeface="Calibri"/>
              </a:rPr>
              <a:t> </a:t>
            </a:r>
            <a:r>
              <a:rPr lang="en-US" dirty="0" err="1">
                <a:ea typeface="Calibri"/>
                <a:cs typeface="Calibri"/>
              </a:rPr>
              <a:t>undervisning</a:t>
            </a:r>
            <a:r>
              <a:rPr lang="en-US" dirty="0">
                <a:ea typeface="Calibri"/>
                <a:cs typeface="Calibri"/>
              </a:rPr>
              <a:t>, </a:t>
            </a:r>
            <a:r>
              <a:rPr lang="en-US" dirty="0" err="1">
                <a:ea typeface="Calibri"/>
                <a:cs typeface="Calibri"/>
              </a:rPr>
              <a:t>kor</a:t>
            </a:r>
            <a:r>
              <a:rPr lang="en-US" dirty="0">
                <a:ea typeface="Calibri"/>
                <a:cs typeface="Calibri"/>
              </a:rPr>
              <a:t>, dans, </a:t>
            </a:r>
            <a:r>
              <a:rPr lang="en-US" dirty="0" err="1">
                <a:ea typeface="Calibri"/>
                <a:cs typeface="Calibri"/>
              </a:rPr>
              <a:t>klatring</a:t>
            </a:r>
            <a:r>
              <a:rPr lang="en-US" dirty="0">
                <a:ea typeface="Calibri"/>
                <a:cs typeface="Calibri"/>
              </a:rPr>
              <a:t>. </a:t>
            </a:r>
          </a:p>
          <a:p>
            <a:pPr marL="171450" indent="-171450">
              <a:buFont typeface="Calibri"/>
              <a:buChar char="-"/>
            </a:pPr>
            <a:r>
              <a:rPr lang="en-US" dirty="0">
                <a:ea typeface="Calibri"/>
                <a:cs typeface="Calibri"/>
              </a:rPr>
              <a:t>Neste gang </a:t>
            </a:r>
            <a:r>
              <a:rPr lang="en-US" dirty="0" err="1">
                <a:ea typeface="Calibri"/>
                <a:cs typeface="Calibri"/>
              </a:rPr>
              <a:t>skal</a:t>
            </a:r>
            <a:r>
              <a:rPr lang="en-US" dirty="0">
                <a:ea typeface="Calibri"/>
                <a:cs typeface="Calibri"/>
              </a:rPr>
              <a:t> vi </a:t>
            </a:r>
            <a:r>
              <a:rPr lang="en-US" dirty="0" err="1">
                <a:ea typeface="Calibri"/>
                <a:cs typeface="Calibri"/>
              </a:rPr>
              <a:t>bli</a:t>
            </a:r>
            <a:r>
              <a:rPr lang="en-US" dirty="0">
                <a:ea typeface="Calibri"/>
                <a:cs typeface="Calibri"/>
              </a:rPr>
              <a:t> </a:t>
            </a:r>
            <a:r>
              <a:rPr lang="en-US" dirty="0" err="1">
                <a:ea typeface="Calibri"/>
                <a:cs typeface="Calibri"/>
              </a:rPr>
              <a:t>litt</a:t>
            </a:r>
            <a:r>
              <a:rPr lang="en-US" dirty="0">
                <a:ea typeface="Calibri"/>
                <a:cs typeface="Calibri"/>
              </a:rPr>
              <a:t> </a:t>
            </a:r>
            <a:r>
              <a:rPr lang="en-US" dirty="0" err="1">
                <a:ea typeface="Calibri"/>
                <a:cs typeface="Calibri"/>
              </a:rPr>
              <a:t>mer</a:t>
            </a:r>
            <a:r>
              <a:rPr lang="en-US" dirty="0">
                <a:ea typeface="Calibri"/>
                <a:cs typeface="Calibri"/>
              </a:rPr>
              <a:t> </a:t>
            </a:r>
            <a:r>
              <a:rPr lang="en-US" dirty="0" err="1">
                <a:ea typeface="Calibri"/>
                <a:cs typeface="Calibri"/>
              </a:rPr>
              <a:t>kjent</a:t>
            </a:r>
            <a:r>
              <a:rPr lang="en-US" dirty="0">
                <a:ea typeface="Calibri"/>
                <a:cs typeface="Calibri"/>
              </a:rPr>
              <a:t> med alle </a:t>
            </a:r>
            <a:r>
              <a:rPr lang="en-US" dirty="0" err="1">
                <a:ea typeface="Calibri"/>
                <a:cs typeface="Calibri"/>
              </a:rPr>
              <a:t>disse</a:t>
            </a:r>
            <a:r>
              <a:rPr lang="en-US" dirty="0">
                <a:ea typeface="Calibri"/>
                <a:cs typeface="Calibri"/>
              </a:rPr>
              <a:t> </a:t>
            </a:r>
            <a:r>
              <a:rPr lang="en-US" dirty="0" err="1">
                <a:ea typeface="Calibri"/>
                <a:cs typeface="Calibri"/>
              </a:rPr>
              <a:t>instansene</a:t>
            </a:r>
            <a:r>
              <a:rPr lang="en-US" dirty="0">
                <a:ea typeface="Calibri"/>
                <a:cs typeface="Calibri"/>
              </a:rPr>
              <a:t>. </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TIPS : Det er </a:t>
            </a:r>
            <a:r>
              <a:rPr lang="en-US" dirty="0" err="1">
                <a:ea typeface="Calibri"/>
                <a:cs typeface="Calibri"/>
              </a:rPr>
              <a:t>lurt</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forenkle</a:t>
            </a:r>
            <a:r>
              <a:rPr lang="en-US" dirty="0">
                <a:ea typeface="Calibri"/>
                <a:cs typeface="Calibri"/>
              </a:rPr>
              <a:t> </a:t>
            </a:r>
            <a:r>
              <a:rPr lang="en-US" dirty="0" err="1">
                <a:ea typeface="Calibri"/>
                <a:cs typeface="Calibri"/>
              </a:rPr>
              <a:t>presentsjonen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Her </a:t>
            </a:r>
            <a:r>
              <a:rPr lang="en-US" dirty="0" err="1">
                <a:ea typeface="Calibri"/>
                <a:cs typeface="Calibri"/>
              </a:rPr>
              <a:t>kan</a:t>
            </a:r>
            <a:r>
              <a:rPr lang="en-US" dirty="0">
                <a:ea typeface="Calibri"/>
                <a:cs typeface="Calibri"/>
              </a:rPr>
              <a:t> du for </a:t>
            </a:r>
            <a:r>
              <a:rPr lang="en-US" dirty="0" err="1">
                <a:ea typeface="Calibri"/>
                <a:cs typeface="Calibri"/>
              </a:rPr>
              <a:t>eksempel</a:t>
            </a:r>
            <a:r>
              <a:rPr lang="en-US" dirty="0">
                <a:ea typeface="Calibri"/>
                <a:cs typeface="Calibri"/>
              </a:rPr>
              <a:t> </a:t>
            </a:r>
            <a:r>
              <a:rPr lang="en-US" dirty="0" err="1">
                <a:ea typeface="Calibri"/>
                <a:cs typeface="Calibri"/>
              </a:rPr>
              <a:t>fjerne</a:t>
            </a:r>
            <a:r>
              <a:rPr lang="en-US" dirty="0">
                <a:ea typeface="Calibri"/>
                <a:cs typeface="Calibri"/>
              </a:rPr>
              <a:t> ”</a:t>
            </a:r>
            <a:r>
              <a:rPr lang="en-US" dirty="0" err="1">
                <a:ea typeface="Calibri"/>
                <a:cs typeface="Calibri"/>
              </a:rPr>
              <a:t>skolefritidsordning</a:t>
            </a:r>
            <a:r>
              <a:rPr lang="en-US" dirty="0">
                <a:ea typeface="Calibri"/>
                <a:cs typeface="Calibri"/>
              </a:rPr>
              <a:t>” </a:t>
            </a:r>
            <a:r>
              <a:rPr lang="en-US" dirty="0" err="1">
                <a:ea typeface="Calibri"/>
                <a:cs typeface="Calibri"/>
              </a:rPr>
              <a:t>og</a:t>
            </a:r>
            <a:r>
              <a:rPr lang="en-US" dirty="0">
                <a:ea typeface="Calibri"/>
                <a:cs typeface="Calibri"/>
              </a:rPr>
              <a:t> “AKS” om </a:t>
            </a:r>
            <a:r>
              <a:rPr lang="en-US" dirty="0" err="1">
                <a:ea typeface="Calibri"/>
                <a:cs typeface="Calibri"/>
              </a:rPr>
              <a:t>dere</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r>
              <a:rPr lang="en-US" dirty="0" err="1">
                <a:ea typeface="Calibri"/>
                <a:cs typeface="Calibri"/>
              </a:rPr>
              <a:t>bruker</a:t>
            </a:r>
            <a:r>
              <a:rPr lang="en-US" dirty="0">
                <a:ea typeface="Calibri"/>
                <a:cs typeface="Calibri"/>
              </a:rPr>
              <a:t> “SFO”.</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a:defRPr/>
            </a:pPr>
            <a:r>
              <a:rPr lang="nb-NO" dirty="0"/>
              <a:t> </a:t>
            </a:r>
            <a:endParaRPr lang="nb-NO" dirty="0">
              <a:cs typeface="Calibri"/>
            </a:endParaRPr>
          </a:p>
          <a:p>
            <a:pPr>
              <a:defRPr/>
            </a:pPr>
            <a:r>
              <a:rPr lang="nb-NO" dirty="0">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5/31/2024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5/31/2024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5/31/2024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5/31/2024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ru-RU" sz="3600" kern="1200" dirty="0">
                <a:solidFill>
                  <a:schemeClr val="tx2"/>
                </a:solidFill>
                <a:latin typeface="+mj-lt"/>
                <a:ea typeface="+mj-ea"/>
                <a:cs typeface="+mj-cs"/>
              </a:rPr>
              <a:t>Встреча</a:t>
            </a:r>
            <a:r>
              <a:rPr lang="lv-LV" sz="3600" kern="1200" dirty="0">
                <a:solidFill>
                  <a:schemeClr val="tx2"/>
                </a:solidFill>
                <a:latin typeface="+mj-lt"/>
                <a:ea typeface="+mj-ea"/>
                <a:cs typeface="+mj-cs"/>
              </a:rPr>
              <a:t> 1</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ru-RU" sz="1800" dirty="0">
                <a:solidFill>
                  <a:schemeClr val="tx2"/>
                </a:solidFill>
              </a:rPr>
              <a:t>Презентация для родителей</a:t>
            </a:r>
          </a:p>
          <a:p>
            <a:pPr marL="457200" indent="-228600" algn="l">
              <a:buFont typeface="Arial" panose="020B0604020202020204" pitchFamily="34" charset="0"/>
              <a:buChar char="•"/>
            </a:pPr>
            <a:r>
              <a:rPr lang="ru-RU" sz="1800" dirty="0">
                <a:solidFill>
                  <a:schemeClr val="tx2"/>
                </a:solidFill>
              </a:rPr>
              <a:t>Учебное пособие для учителя/методиста (в поле примечаний)</a:t>
            </a:r>
          </a:p>
          <a:p>
            <a:pPr marL="457200" indent="-228600" algn="l">
              <a:buFont typeface="Arial" panose="020B0604020202020204" pitchFamily="34" charset="0"/>
              <a:buChar char="•"/>
            </a:pPr>
            <a:r>
              <a:rPr lang="ru-RU" sz="1800" dirty="0">
                <a:solidFill>
                  <a:schemeClr val="tx2"/>
                </a:solidFill>
              </a:rPr>
              <a:t>Домашнее задание </a:t>
            </a:r>
          </a:p>
          <a:p>
            <a:pPr marL="457200" indent="-228600" algn="l">
              <a:buFont typeface="Arial" panose="020B0604020202020204" pitchFamily="34" charset="0"/>
              <a:buChar char="•"/>
            </a:pPr>
            <a:r>
              <a:rPr lang="ru-RU" sz="1800" dirty="0">
                <a:solidFill>
                  <a:schemeClr val="tx2"/>
                </a:solidFill>
              </a:rPr>
              <a:t>Ресурсы с дополнительной информацией для родителей</a:t>
            </a:r>
            <a:endParaRPr lang="en-US" sz="1800" dirty="0"/>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ru-RU" sz="3200" kern="1200" dirty="0">
                <a:solidFill>
                  <a:schemeClr val="bg1"/>
                </a:solidFill>
                <a:latin typeface="+mj-lt"/>
                <a:ea typeface="+mj-ea"/>
                <a:cs typeface="+mj-cs"/>
              </a:rPr>
              <a:t>Права человека</a:t>
            </a: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3800" dirty="0"/>
              <a:t>Конвенция о правах ребенка</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fontAlgn="base"/>
            <a:r>
              <a:rPr lang="ru-RU" sz="2200" dirty="0"/>
              <a:t>Любой человек младше 18 лет является ребенком</a:t>
            </a:r>
          </a:p>
          <a:p>
            <a:pPr fontAlgn="base"/>
            <a:r>
              <a:rPr lang="ru-RU" sz="2200" dirty="0"/>
              <a:t>Почти все страны мира присоединились к конвенции</a:t>
            </a:r>
          </a:p>
          <a:p>
            <a:pPr fontAlgn="base"/>
            <a:r>
              <a:rPr lang="ru-RU" sz="2200" dirty="0"/>
              <a:t>Стала частью законодательства Норвегии в 2003 году</a:t>
            </a:r>
            <a:br>
              <a:rPr lang="ru-RU" sz="2200" dirty="0"/>
            </a:br>
            <a:endParaRPr lang="ru-RU"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ru-RU" sz="4800" dirty="0"/>
              <a:t>Конвенция о правах ребенка</a:t>
            </a:r>
            <a:endParaRPr lang="en-US" sz="46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lnSpcReduction="10000"/>
          </a:bodyPr>
          <a:lstStyle/>
          <a:p>
            <a:endParaRPr lang="ru-RU" sz="2200" dirty="0"/>
          </a:p>
          <a:p>
            <a:r>
              <a:rPr lang="ru-RU" sz="2200" dirty="0"/>
              <a:t>Право не подвергаться дискриминации</a:t>
            </a:r>
          </a:p>
          <a:p>
            <a:r>
              <a:rPr lang="ru-RU" sz="2200" dirty="0"/>
              <a:t>Взрослые должны делать то, что лучше для детей</a:t>
            </a:r>
          </a:p>
          <a:p>
            <a:r>
              <a:rPr lang="ru-RU" sz="2200" dirty="0"/>
              <a:t>Право на собственную идентичность</a:t>
            </a:r>
          </a:p>
          <a:p>
            <a:r>
              <a:rPr lang="ru-RU" sz="2200" dirty="0"/>
              <a:t>Все дети имеют право выражать свое мнение, и к их мнению нужно относиться серьезно</a:t>
            </a:r>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fontScale="90000"/>
          </a:bodyPr>
          <a:lstStyle/>
          <a:p>
            <a:r>
              <a:rPr lang="ru-RU" sz="3700" dirty="0"/>
              <a:t>Право на свободную и независимую жизнь без насилия и угроз</a:t>
            </a:r>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838200" y="2434201"/>
            <a:ext cx="3822189" cy="3742762"/>
          </a:xfrm>
        </p:spPr>
        <p:txBody>
          <a:bodyPr vert="horz" lIns="91440" tIns="45720" rIns="91440" bIns="45720" rtlCol="0">
            <a:normAutofit lnSpcReduction="10000"/>
          </a:bodyPr>
          <a:lstStyle/>
          <a:p>
            <a:r>
              <a:rPr lang="ru-RU" sz="2000" dirty="0"/>
              <a:t>Все дети и взрослые имеют право на свободную и независимую жизнь без насилия и угроз</a:t>
            </a:r>
          </a:p>
          <a:p>
            <a:r>
              <a:rPr lang="ru-RU" sz="2000" dirty="0"/>
              <a:t>Запрещается бить, запугивать и угрожать насилием</a:t>
            </a:r>
          </a:p>
          <a:p>
            <a:r>
              <a:rPr lang="ru-RU" sz="2000" dirty="0"/>
              <a:t>Различные формы насилия: </a:t>
            </a:r>
          </a:p>
          <a:p>
            <a:pPr lvl="1"/>
            <a:r>
              <a:rPr lang="ru-RU" sz="2000" dirty="0"/>
              <a:t>Физическое</a:t>
            </a:r>
          </a:p>
          <a:p>
            <a:pPr lvl="1"/>
            <a:r>
              <a:rPr lang="ru-RU" sz="2000" dirty="0"/>
              <a:t>Ментальное</a:t>
            </a:r>
          </a:p>
          <a:p>
            <a:pPr lvl="1"/>
            <a:r>
              <a:rPr lang="ru-RU" sz="2000" dirty="0"/>
              <a:t>Негативный социальный контроль</a:t>
            </a:r>
          </a:p>
          <a:p>
            <a:pPr marL="0"/>
            <a:endParaRPr lang="ru-RU" sz="2000" dirty="0"/>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Закон о детях и родителях</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fontScale="77500" lnSpcReduction="20000"/>
          </a:bodyPr>
          <a:lstStyle/>
          <a:p>
            <a:r>
              <a:rPr lang="ru-RU" sz="2200" dirty="0"/>
              <a:t>Родители имеют право в личных вопросах принимать решения  за ребенка</a:t>
            </a:r>
          </a:p>
          <a:p>
            <a:r>
              <a:rPr lang="ru-RU" sz="2200" dirty="0"/>
              <a:t>Осуществлять родительскую ответственность следует, исходя из потребностей и интересов ребенка</a:t>
            </a:r>
          </a:p>
          <a:p>
            <a:r>
              <a:rPr lang="ru-RU" sz="2200" dirty="0"/>
              <a:t>Ребенок имеет право быть услышанным</a:t>
            </a:r>
          </a:p>
          <a:p>
            <a:r>
              <a:rPr lang="ru-RU" sz="2200" dirty="0"/>
              <a:t>Родители должны придавать большое значение мнению ребенка по мере его взросления</a:t>
            </a:r>
          </a:p>
          <a:p>
            <a:r>
              <a:rPr lang="ru-RU" sz="2200" dirty="0"/>
              <a:t>Закон о бесплатной юридической помощи в случае необходимости</a:t>
            </a:r>
            <a:endParaRPr lang="ru-RU" sz="19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Равные права</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fontScale="92500"/>
          </a:bodyPr>
          <a:lstStyle/>
          <a:p>
            <a:pPr marL="0" indent="0">
              <a:buNone/>
            </a:pPr>
            <a:r>
              <a:rPr lang="ru-RU" sz="2200" dirty="0"/>
              <a:t>Законодательство Норвегии защищает все меньшинства независимо от: </a:t>
            </a:r>
            <a:endParaRPr lang="ru-RU" dirty="0"/>
          </a:p>
          <a:p>
            <a:r>
              <a:rPr lang="ru-RU" sz="2200" dirty="0"/>
              <a:t>Пола</a:t>
            </a:r>
          </a:p>
          <a:p>
            <a:r>
              <a:rPr lang="ru-RU" sz="2200" dirty="0"/>
              <a:t>Этнической принадлежности</a:t>
            </a:r>
          </a:p>
          <a:p>
            <a:r>
              <a:rPr lang="ru-RU" sz="2200" dirty="0"/>
              <a:t>Половой ориентации (кто нам нравится и кого мы любим)</a:t>
            </a:r>
          </a:p>
          <a:p>
            <a:r>
              <a:rPr lang="ru-RU" sz="2200" dirty="0"/>
              <a:t>Религиозной принадлежности</a:t>
            </a:r>
          </a:p>
          <a:p>
            <a:r>
              <a:rPr lang="ru-RU" sz="2200" dirty="0"/>
              <a:t>Состояния здоровья</a:t>
            </a:r>
          </a:p>
          <a:p>
            <a:endParaRPr lang="ru-RU"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ВСЕ имеют равные права</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fontScale="85000" lnSpcReduction="20000"/>
          </a:bodyPr>
          <a:lstStyle/>
          <a:p>
            <a:pPr marL="0"/>
            <a:r>
              <a:rPr lang="ru-RU" sz="2200" dirty="0"/>
              <a:t>Радужный флаг символизирует свободу определять свою идентичность, сообщество, разнообразие и инклюзивность</a:t>
            </a:r>
          </a:p>
          <a:p>
            <a:pPr marL="0"/>
            <a:r>
              <a:rPr lang="ru-RU" sz="2200" dirty="0"/>
              <a:t>Дискриминация – это различное обращение с кем-либо по причине религии, этнической принадлежности, пола, инвалидности или сексуальной ориентации</a:t>
            </a:r>
          </a:p>
          <a:p>
            <a:pPr marL="0"/>
            <a:r>
              <a:rPr lang="ru-RU" sz="2200" dirty="0"/>
              <a:t>Нулевая терпимость к дискриминации распространяется на все меньшинства</a:t>
            </a:r>
          </a:p>
          <a:p>
            <a:endParaRPr lang="ru-RU"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400"/>
              <a:t>Родители в безопасности = Дети в безопасности</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ru-RU" sz="2200" dirty="0"/>
              <a:t>Родители несут основную ответственность за то, чтобы дети чувствовали себя в безопасности</a:t>
            </a:r>
          </a:p>
          <a:p>
            <a:r>
              <a:rPr lang="ru-RU" sz="2200" dirty="0"/>
              <a:t>Но родителям также нужна поддержка, чтобы чувствовать себя как родители уверенно</a:t>
            </a:r>
          </a:p>
          <a:p>
            <a:r>
              <a:rPr lang="ru-RU" sz="2200" dirty="0"/>
              <a:t>Озабоченность оказанием помощи на раннем этапе, если кому-то нужна поддержка (изменения)</a:t>
            </a:r>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4200" dirty="0"/>
              <a:t>Консультации  для родителей</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Консультации для родителей, что это такое?</a:t>
            </a:r>
          </a:p>
          <a:p>
            <a:r>
              <a:rPr lang="ru-RU" sz="2200" dirty="0"/>
              <a:t>Доступны всем родителям, а не только беженцам</a:t>
            </a:r>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С кем я могу поговорить?</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1700" dirty="0"/>
              <a:t>Служба по вопросам беженцев</a:t>
            </a:r>
          </a:p>
          <a:p>
            <a:r>
              <a:rPr lang="ru-RU" sz="1700" dirty="0"/>
              <a:t>Муниципальные услуги</a:t>
            </a:r>
          </a:p>
          <a:p>
            <a:r>
              <a:rPr lang="ru-RU" sz="1700" dirty="0"/>
              <a:t>Служба защиты детей</a:t>
            </a:r>
          </a:p>
          <a:p>
            <a:r>
              <a:rPr lang="ru-RU" sz="1700" dirty="0"/>
              <a:t>Служба защита семьи</a:t>
            </a:r>
          </a:p>
          <a:p>
            <a:r>
              <a:rPr lang="ru-RU" sz="1700" dirty="0"/>
              <a:t>Школа</a:t>
            </a:r>
          </a:p>
          <a:p>
            <a:r>
              <a:rPr lang="ru-RU" sz="1700" dirty="0"/>
              <a:t>Медицинские учреждения</a:t>
            </a:r>
          </a:p>
          <a:p>
            <a:r>
              <a:rPr lang="ru-RU" sz="1700" dirty="0"/>
              <a:t>Добровольные организации и родительские сети</a:t>
            </a:r>
          </a:p>
          <a:p>
            <a:r>
              <a:rPr lang="ru-RU" sz="1700" dirty="0"/>
              <a:t>В следующий раз мы познакомимся с этими услугами</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6585882" y="4433530"/>
            <a:ext cx="4820134" cy="1635639"/>
          </a:xfrm>
        </p:spPr>
        <p:txBody>
          <a:bodyPr vert="horz" lIns="91440" tIns="45720" rIns="91440" bIns="45720" rtlCol="0" anchor="t">
            <a:normAutofit/>
          </a:bodyPr>
          <a:lstStyle/>
          <a:p>
            <a:r>
              <a:rPr lang="ru-RU" sz="3700" kern="1200" dirty="0">
                <a:solidFill>
                  <a:schemeClr val="tx2"/>
                </a:solidFill>
                <a:latin typeface="+mj-lt"/>
                <a:ea typeface="+mj-ea"/>
                <a:cs typeface="+mj-cs"/>
              </a:rPr>
              <a:t>Приложение: Google </a:t>
            </a:r>
            <a:r>
              <a:rPr lang="ru-RU" sz="3700" kern="1200" dirty="0" err="1">
                <a:solidFill>
                  <a:schemeClr val="tx2"/>
                </a:solidFill>
                <a:latin typeface="+mj-lt"/>
                <a:ea typeface="+mj-ea"/>
                <a:cs typeface="+mj-cs"/>
              </a:rPr>
              <a:t>Translate</a:t>
            </a:r>
            <a:r>
              <a:rPr lang="ru-RU" sz="3700" kern="1200" dirty="0">
                <a:solidFill>
                  <a:schemeClr val="tx2"/>
                </a:solidFill>
                <a:latin typeface="+mj-lt"/>
                <a:ea typeface="+mj-ea"/>
                <a:cs typeface="+mj-cs"/>
              </a:rPr>
              <a:t>. Используйте функцию камеры. </a:t>
            </a: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617"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24691" r="3" b="3597"/>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ru-RU" sz="3000" kern="1200" dirty="0">
                <a:solidFill>
                  <a:schemeClr val="tx1"/>
                </a:solidFill>
                <a:latin typeface="+mj-lt"/>
                <a:ea typeface="+mj-ea"/>
                <a:cs typeface="+mj-cs"/>
              </a:rPr>
              <a:t>Домашнее задание / анализ</a:t>
            </a: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ru-RU" sz="2200" dirty="0"/>
              <a:t>Упражнение на анализ</a:t>
            </a:r>
          </a:p>
          <a:p>
            <a:pPr lvl="1"/>
            <a:r>
              <a:rPr lang="ru-RU" sz="2200" dirty="0"/>
              <a:t>Имеются ли какие-либо различия в том, каково это быть родителем в вашей родной стране и в Норвегии?</a:t>
            </a:r>
          </a:p>
          <a:p>
            <a:pPr lvl="1"/>
            <a:r>
              <a:rPr lang="ru-RU" sz="2200" dirty="0"/>
              <a:t>Заинтересовало ли вас что-нибудь в норвежской системе?</a:t>
            </a:r>
          </a:p>
          <a:p>
            <a:pPr lvl="1"/>
            <a:r>
              <a:rPr lang="ru-RU" sz="2200" dirty="0"/>
              <a:t>Беспокоит ли что-нибудь вас, как родителя в Норвегии?</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ru-RU" dirty="0"/>
              <a:t>Полезные ссылки и адреса</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err="1"/>
              <a:t>Foreldrehverdag.no</a:t>
            </a:r>
            <a:endParaRPr lang="nb-NO" dirty="0"/>
          </a:p>
          <a:p>
            <a:r>
              <a:rPr lang="nb-NO" dirty="0"/>
              <a:t>(</a:t>
            </a:r>
            <a:r>
              <a:rPr lang="ru-RU"/>
              <a:t>Введите соответствующие номера телефонов, ссылки и адреса</a:t>
            </a:r>
            <a:r>
              <a:rPr lang="nb-NO"/>
              <a:t>)</a:t>
            </a:r>
            <a:endParaRPr lang="nb-NO" dirty="0"/>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368602" cy="1956841"/>
          </a:xfrm>
        </p:spPr>
        <p:txBody>
          <a:bodyPr anchor="b">
            <a:normAutofit fontScale="90000"/>
          </a:bodyPr>
          <a:lstStyle/>
          <a:p>
            <a:r>
              <a:rPr lang="ru-RU" sz="5400" dirty="0"/>
              <a:t>Добро пожаловать на курс для родителей!</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a:normAutofit/>
          </a:bodyPr>
          <a:lstStyle/>
          <a:p>
            <a:r>
              <a:rPr lang="uk-UA" sz="2200" dirty="0" err="1"/>
              <a:t>Имя</a:t>
            </a:r>
            <a:r>
              <a:rPr lang="en-US" sz="2200" dirty="0"/>
              <a:t>: </a:t>
            </a:r>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400" dirty="0"/>
              <a:t>Почему нужен курс для родителей?</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r>
              <a:rPr lang="ru-RU" sz="2200" dirty="0"/>
              <a:t>Большинство родителей достаточно хорошие</a:t>
            </a:r>
          </a:p>
          <a:p>
            <a:r>
              <a:rPr lang="ru-RU" sz="2200" dirty="0"/>
              <a:t>Законы и права Норвегии, о которых мы должны знать как родители</a:t>
            </a:r>
          </a:p>
          <a:p>
            <a:r>
              <a:rPr lang="ru-RU" sz="2200" dirty="0"/>
              <a:t>Полезные советы, как поддерживать детей в трудной ситуации</a:t>
            </a:r>
          </a:p>
          <a:p>
            <a:r>
              <a:rPr lang="ru-RU" sz="2200" dirty="0"/>
              <a:t>Куда я могу обратиться за советом и помощью, если я или мой ребенок будем нуждаться в этом?</a:t>
            </a:r>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Программа на сегодня</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ru-RU" sz="2200" dirty="0"/>
              <a:t>Знакомство</a:t>
            </a:r>
          </a:p>
          <a:p>
            <a:r>
              <a:rPr lang="ru-RU" sz="2200" dirty="0"/>
              <a:t>Жизнь семьи в Норвегии</a:t>
            </a:r>
          </a:p>
          <a:p>
            <a:pPr marL="0" indent="0">
              <a:buNone/>
            </a:pPr>
            <a:r>
              <a:rPr lang="ru-RU" sz="2200" dirty="0"/>
              <a:t>	* Права человека</a:t>
            </a:r>
          </a:p>
          <a:p>
            <a:pPr marL="0" indent="0">
              <a:buNone/>
            </a:pPr>
            <a:r>
              <a:rPr lang="ru-RU" sz="2200" dirty="0"/>
              <a:t>	* Проявление эмоций ребенка</a:t>
            </a:r>
          </a:p>
          <a:p>
            <a:pPr marL="0" indent="0">
              <a:buNone/>
            </a:pPr>
            <a:r>
              <a:rPr lang="ru-RU" sz="2200" dirty="0"/>
              <a:t>	* Другие законы и права</a:t>
            </a:r>
          </a:p>
          <a:p>
            <a:r>
              <a:rPr lang="ru-RU" sz="2200" dirty="0"/>
              <a:t>Куда я могу обратиться за помощью?</a:t>
            </a:r>
          </a:p>
          <a:p>
            <a:r>
              <a:rPr lang="ru-RU" sz="2200" dirty="0"/>
              <a:t>Домашнее задание</a:t>
            </a:r>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3225" y="325369"/>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Знакомство</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Кто принимает участие в курсе?</a:t>
            </a:r>
          </a:p>
          <a:p>
            <a:r>
              <a:rPr lang="ru-RU" sz="2200" dirty="0"/>
              <a:t>Имя</a:t>
            </a:r>
          </a:p>
          <a:p>
            <a:r>
              <a:rPr lang="ru-RU" sz="2200" dirty="0"/>
              <a:t>Почему вас зовут так, как вас зовут?</a:t>
            </a:r>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Упражнение «Знакомство»</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ru-RU" sz="2200" dirty="0"/>
              <a:t>«Шкатулка памяти»</a:t>
            </a:r>
          </a:p>
          <a:p>
            <a:r>
              <a:rPr lang="ru-RU" sz="2200" dirty="0"/>
              <a:t>Поделитесь приятными воспоминаниями или опытом, имеющим для вас особое значение</a:t>
            </a:r>
          </a:p>
          <a:p>
            <a:r>
              <a:rPr lang="ru-RU" sz="2200" dirty="0"/>
              <a:t>Это может быть, например, занятие, которое вам нравится, важный для вас праздник или приятное событие. </a:t>
            </a:r>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Дети в Норвегии</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ru-RU" sz="2200" dirty="0"/>
              <a:t>Как родитель в Норвегии, вы контактируете со многими агентствами. </a:t>
            </a:r>
          </a:p>
          <a:p>
            <a:pPr lvl="1"/>
            <a:r>
              <a:rPr lang="ru-RU" sz="2200" dirty="0"/>
              <a:t>Медицинский центр (</a:t>
            </a:r>
            <a:r>
              <a:rPr lang="ru-RU" sz="2200" dirty="0" err="1"/>
              <a:t>Helsestasjon</a:t>
            </a:r>
            <a:r>
              <a:rPr lang="ru-RU" sz="2200" dirty="0"/>
              <a:t>)</a:t>
            </a:r>
          </a:p>
          <a:p>
            <a:pPr lvl="1"/>
            <a:r>
              <a:rPr lang="ru-RU" sz="2200" dirty="0"/>
              <a:t>Врач</a:t>
            </a:r>
          </a:p>
          <a:p>
            <a:pPr lvl="1"/>
            <a:r>
              <a:rPr lang="ru-RU" sz="2200" dirty="0"/>
              <a:t>Детский сад</a:t>
            </a:r>
          </a:p>
          <a:p>
            <a:pPr lvl="1"/>
            <a:r>
              <a:rPr lang="ru-RU" sz="2200" dirty="0"/>
              <a:t>Программа продленного дня (SFO/AKS)</a:t>
            </a:r>
          </a:p>
          <a:p>
            <a:pPr lvl="1"/>
            <a:r>
              <a:rPr lang="ru-RU" sz="2200" dirty="0"/>
              <a:t>Спорт и досуг</a:t>
            </a:r>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Система доверия</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Обеспокоенность здоровьем детей и родителей</a:t>
            </a:r>
          </a:p>
          <a:p>
            <a:r>
              <a:rPr lang="ru-RU" sz="2200" dirty="0"/>
              <a:t>Регулирующие законы и постановления</a:t>
            </a:r>
          </a:p>
          <a:p>
            <a:r>
              <a:rPr lang="ru-RU" sz="2200" dirty="0"/>
              <a:t>Права детей</a:t>
            </a:r>
          </a:p>
          <a:p>
            <a:r>
              <a:rPr lang="ru-RU" sz="2200" dirty="0"/>
              <a:t>Права родителей</a:t>
            </a:r>
          </a:p>
          <a:p>
            <a:r>
              <a:rPr lang="ru-RU" sz="2200" dirty="0"/>
              <a:t>Обязанности и ответственность родителей</a:t>
            </a:r>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86AB20191C468409845D4B8AF853021" ma:contentTypeVersion="17" ma:contentTypeDescription="Opprett et nytt dokument." ma:contentTypeScope="" ma:versionID="89ad89dfcf7e7d6edec8c70c1a141194">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4ebe4670e5216ae0d1eb2f39b321ae0c"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Stian Tandberg</DisplayName>
        <AccountId>449</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7DD09D-FD06-431B-9A3D-BD0B33C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A51636-C058-45D1-A0DA-9D5763C5C3B4}">
  <ds:schemaRefs>
    <ds:schemaRef ds:uri="http://schemas.openxmlformats.org/package/2006/metadata/core-properties"/>
    <ds:schemaRef ds:uri="http://schemas.microsoft.com/office/2006/metadata/properties"/>
    <ds:schemaRef ds:uri="http://purl.org/dc/dcmitype/"/>
    <ds:schemaRef ds:uri="69737e73-f3ad-43f2-9fa4-d48f1107f523"/>
    <ds:schemaRef ds:uri="http://schemas.microsoft.com/office/2006/documentManagement/types"/>
    <ds:schemaRef ds:uri="http://purl.org/dc/elements/1.1/"/>
    <ds:schemaRef ds:uri="http://purl.org/dc/terms/"/>
    <ds:schemaRef ds:uri="5662dfda-f9ca-4ffc-aa76-bfc5e0372425"/>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7AC850B-AFCD-428D-9D5E-5A45F406F4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10216</TotalTime>
  <Words>4392</Words>
  <Application>Microsoft Office PowerPoint</Application>
  <PresentationFormat>Widescreen</PresentationFormat>
  <Paragraphs>335</Paragraphs>
  <Slides>21</Slides>
  <Notes>21</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Встреча 1</vt:lpstr>
      <vt:lpstr>Приложение: Google Translate. Используйте функцию камеры. </vt:lpstr>
      <vt:lpstr>Добро пожаловать на курс для родителей!</vt:lpstr>
      <vt:lpstr>Почему нужен курс для родителей?</vt:lpstr>
      <vt:lpstr>Программа на сегодня</vt:lpstr>
      <vt:lpstr>Знакомство</vt:lpstr>
      <vt:lpstr>Упражнение «Знакомство»</vt:lpstr>
      <vt:lpstr>Дети в Норвегии</vt:lpstr>
      <vt:lpstr>Система доверия</vt:lpstr>
      <vt:lpstr>Права человека</vt:lpstr>
      <vt:lpstr>Конвенция о правах ребенка</vt:lpstr>
      <vt:lpstr>Конвенция о правах ребенка</vt:lpstr>
      <vt:lpstr>Право на свободную и независимую жизнь без насилия и угроз</vt:lpstr>
      <vt:lpstr>Закон о детях и родителях</vt:lpstr>
      <vt:lpstr>Равные права</vt:lpstr>
      <vt:lpstr>ВСЕ имеют равные права</vt:lpstr>
      <vt:lpstr>Родители в безопасности = Дети в безопасности</vt:lpstr>
      <vt:lpstr>Консультации  для родителей</vt:lpstr>
      <vt:lpstr>С кем я могу поговорить?</vt:lpstr>
      <vt:lpstr>Домашнее задание / анализ</vt:lpstr>
      <vt:lpstr>Полезные ссылки и адреса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iksite</dc:creator>
  <cp:lastModifiedBy>diana iksite</cp:lastModifiedBy>
  <cp:revision>909</cp:revision>
  <dcterms:created xsi:type="dcterms:W3CDTF">2024-03-25T12:27:30Z</dcterms:created>
  <dcterms:modified xsi:type="dcterms:W3CDTF">2024-05-31T07:22:41Z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